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84" r:id="rId3"/>
  </p:sldMasterIdLst>
  <p:notesMasterIdLst>
    <p:notesMasterId r:id="rId30"/>
  </p:notesMasterIdLst>
  <p:sldIdLst>
    <p:sldId id="285" r:id="rId4"/>
    <p:sldId id="277" r:id="rId5"/>
    <p:sldId id="304" r:id="rId6"/>
    <p:sldId id="307" r:id="rId7"/>
    <p:sldId id="306" r:id="rId8"/>
    <p:sldId id="291" r:id="rId9"/>
    <p:sldId id="288" r:id="rId10"/>
    <p:sldId id="289" r:id="rId11"/>
    <p:sldId id="295" r:id="rId12"/>
    <p:sldId id="309" r:id="rId13"/>
    <p:sldId id="310" r:id="rId14"/>
    <p:sldId id="311" r:id="rId15"/>
    <p:sldId id="296" r:id="rId16"/>
    <p:sldId id="302" r:id="rId17"/>
    <p:sldId id="301" r:id="rId18"/>
    <p:sldId id="312" r:id="rId19"/>
    <p:sldId id="303" r:id="rId20"/>
    <p:sldId id="313" r:id="rId21"/>
    <p:sldId id="316" r:id="rId22"/>
    <p:sldId id="314" r:id="rId23"/>
    <p:sldId id="315" r:id="rId24"/>
    <p:sldId id="292" r:id="rId25"/>
    <p:sldId id="293" r:id="rId26"/>
    <p:sldId id="294" r:id="rId27"/>
    <p:sldId id="317" r:id="rId28"/>
    <p:sldId id="318" r:id="rId29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804" autoAdjust="0"/>
    <p:restoredTop sz="77330" autoAdjust="0"/>
  </p:normalViewPr>
  <p:slideViewPr>
    <p:cSldViewPr>
      <p:cViewPr varScale="1">
        <p:scale>
          <a:sx n="63" d="100"/>
          <a:sy n="63" d="100"/>
        </p:scale>
        <p:origin x="7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F0"/>
            </a:solidFill>
            <a:ln w="79375">
              <a:solidFill>
                <a:srgbClr val="FFFF00"/>
              </a:solidFill>
            </a:ln>
          </c:spPr>
          <c:dPt>
            <c:idx val="0"/>
            <c:bubble3D val="0"/>
            <c:spPr>
              <a:solidFill>
                <a:srgbClr val="00B0F0"/>
              </a:solidFill>
              <a:ln w="79375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546-4913-A05A-81D71C70F62F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79375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546-4913-A05A-81D71C70F62F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79375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546-4913-A05A-81D71C70F62F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79375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546-4913-A05A-81D71C70F62F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 w="79375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546-4913-A05A-81D71C70F62F}"/>
              </c:ext>
            </c:extLst>
          </c:dPt>
          <c:dPt>
            <c:idx val="5"/>
            <c:bubble3D val="0"/>
            <c:spPr>
              <a:solidFill>
                <a:srgbClr val="00B0F0"/>
              </a:solidFill>
              <a:ln w="79375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546-4913-A05A-81D71C70F62F}"/>
              </c:ext>
            </c:extLst>
          </c:dPt>
          <c:dPt>
            <c:idx val="6"/>
            <c:bubble3D val="0"/>
            <c:spPr>
              <a:solidFill>
                <a:srgbClr val="00B0F0"/>
              </a:solidFill>
              <a:ln w="79375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1546-4913-A05A-81D71C70F62F}"/>
              </c:ext>
            </c:extLst>
          </c:dPt>
          <c:dPt>
            <c:idx val="7"/>
            <c:bubble3D val="0"/>
            <c:spPr>
              <a:solidFill>
                <a:srgbClr val="00B0F0"/>
              </a:solidFill>
              <a:ln w="79375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1546-4913-A05A-81D71C70F62F}"/>
              </c:ext>
            </c:extLst>
          </c:dPt>
          <c:dLbls>
            <c:dLbl>
              <c:idx val="0"/>
              <c:layout>
                <c:manualLayout>
                  <c:x val="4.0493509079672474E-2"/>
                  <c:y val="2.49456969167011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dirty="0" smtClean="0">
                        <a:solidFill>
                          <a:schemeClr val="bg1"/>
                        </a:solidFill>
                      </a:rPr>
                      <a:t>Лидерство руководителей</a:t>
                    </a:r>
                    <a:r>
                      <a:rPr lang="ru-RU" sz="1600" baseline="0" dirty="0">
                        <a:solidFill>
                          <a:schemeClr val="bg1"/>
                        </a:solidFill>
                      </a:rPr>
                      <a:t>
и приверженность работников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461561106710464"/>
                      <c:h val="0.217809381695389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546-4913-A05A-81D71C70F62F}"/>
                </c:ext>
              </c:extLst>
            </c:dLbl>
            <c:dLbl>
              <c:idx val="1"/>
              <c:layout>
                <c:manualLayout>
                  <c:x val="3.3113391573426895E-2"/>
                  <c:y val="5.39746167238264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dirty="0" smtClean="0">
                        <a:solidFill>
                          <a:schemeClr val="bg1"/>
                        </a:solidFill>
                      </a:rPr>
                      <a:t>Вовлеченность руководителей и работников</a:t>
                    </a:r>
                    <a:r>
                      <a:rPr lang="ru-RU" sz="1600" baseline="0" dirty="0">
                        <a:solidFill>
                          <a:schemeClr val="bg1"/>
                        </a:solidFill>
                      </a:rPr>
                      <a:t>
всех уровней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55052656592119"/>
                      <c:h val="0.2020495133332509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546-4913-A05A-81D71C70F62F}"/>
                </c:ext>
              </c:extLst>
            </c:dLbl>
            <c:dLbl>
              <c:idx val="2"/>
              <c:layout>
                <c:manualLayout>
                  <c:x val="1.1327867662311843E-2"/>
                  <c:y val="-6.981069926134275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dirty="0" smtClean="0">
                        <a:solidFill>
                          <a:schemeClr val="bg1"/>
                        </a:solidFill>
                      </a:rPr>
                      <a:t>Высокий уровень информированности</a:t>
                    </a:r>
                    <a:r>
                      <a:rPr lang="ru-RU" sz="1600" baseline="0" dirty="0">
                        <a:solidFill>
                          <a:schemeClr val="bg1"/>
                        </a:solidFill>
                      </a:rPr>
                      <a:t>
на всех уровнях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19967750088643"/>
                      <c:h val="0.223179435484723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546-4913-A05A-81D71C70F62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546-4913-A05A-81D71C70F62F}"/>
                </c:ext>
              </c:extLst>
            </c:dLbl>
            <c:dLbl>
              <c:idx val="4"/>
              <c:layout>
                <c:manualLayout>
                  <c:x val="-7.20914319937977E-3"/>
                  <c:y val="-1.288781196524095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dirty="0" smtClean="0">
                        <a:solidFill>
                          <a:schemeClr val="bg1"/>
                        </a:solidFill>
                      </a:rPr>
                      <a:t>Осознанная </a:t>
                    </a:r>
                    <a:r>
                      <a:rPr lang="ru-RU" sz="1600" dirty="0">
                        <a:solidFill>
                          <a:schemeClr val="bg1"/>
                        </a:solidFill>
                      </a:rPr>
                      <a:t>ответственность  в предупреждении происшествий, за жизнь и здоровье людей.</a:t>
                    </a:r>
                    <a:r>
                      <a:rPr lang="ru-RU" sz="1600" baseline="0" dirty="0">
                        <a:solidFill>
                          <a:schemeClr val="bg1"/>
                        </a:solidFill>
                      </a:rPr>
                      <a:t>
</a:t>
                    </a:r>
                    <a:endParaRPr lang="ru-RU" sz="160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51142268861515"/>
                      <c:h val="0.355159078329634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546-4913-A05A-81D71C70F62F}"/>
                </c:ext>
              </c:extLst>
            </c:dLbl>
            <c:dLbl>
              <c:idx val="5"/>
              <c:layout>
                <c:manualLayout>
                  <c:x val="5.3936833280061721E-8"/>
                  <c:y val="4.62973690541982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dirty="0">
                        <a:solidFill>
                          <a:schemeClr val="bg1"/>
                        </a:solidFill>
                      </a:rPr>
                      <a:t>О</a:t>
                    </a:r>
                    <a:r>
                      <a:rPr lang="ru-RU" sz="1600" dirty="0" smtClean="0">
                        <a:solidFill>
                          <a:schemeClr val="bg1"/>
                        </a:solidFill>
                      </a:rPr>
                      <a:t>тветственность </a:t>
                    </a:r>
                    <a:r>
                      <a:rPr lang="ru-RU" sz="1600" dirty="0">
                        <a:solidFill>
                          <a:schemeClr val="bg1"/>
                        </a:solidFill>
                      </a:rPr>
                      <a:t>за собственную безопасность и нулевая терпимость к нарушениям</a:t>
                    </a:r>
                    <a:r>
                      <a:rPr lang="ru-RU" sz="1600" baseline="0" dirty="0">
                        <a:solidFill>
                          <a:schemeClr val="bg1"/>
                        </a:solidFill>
                      </a:rPr>
                      <a:t>
</a:t>
                    </a:r>
                    <a:endParaRPr lang="ru-RU" sz="160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837576022618083"/>
                      <c:h val="0.296126119307372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546-4913-A05A-81D71C70F62F}"/>
                </c:ext>
              </c:extLst>
            </c:dLbl>
            <c:dLbl>
              <c:idx val="6"/>
              <c:layout>
                <c:manualLayout>
                  <c:x val="-4.1368066987735437E-2"/>
                  <c:y val="4.03745591376116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aseline="0" dirty="0">
                        <a:solidFill>
                          <a:schemeClr val="bg1"/>
                        </a:solidFill>
                      </a:rPr>
                      <a:t>Э</a:t>
                    </a:r>
                    <a:r>
                      <a:rPr lang="ru-RU" sz="1600" baseline="0" dirty="0" smtClean="0">
                        <a:solidFill>
                          <a:schemeClr val="bg1"/>
                        </a:solidFill>
                      </a:rPr>
                      <a:t>ффективная</a:t>
                    </a:r>
                    <a:r>
                      <a:rPr lang="ru-RU" sz="1600" baseline="0" dirty="0">
                        <a:solidFill>
                          <a:schemeClr val="bg1"/>
                        </a:solidFill>
                      </a:rPr>
                      <a:t>
система мотивации</a:t>
                    </a:r>
                    <a:endParaRPr lang="ru-RU" sz="160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54854092734645"/>
                      <c:h val="0.16537080644254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546-4913-A05A-81D71C70F62F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1546-4913-A05A-81D71C70F6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7"/>
                <c:pt idx="0">
                  <c:v>лидерство руководителей</c:v>
                </c:pt>
                <c:pt idx="1">
                  <c:v>вовлеченность руководителей и работников</c:v>
                </c:pt>
                <c:pt idx="2">
                  <c:v>высокий уровень информированности</c:v>
                </c:pt>
                <c:pt idx="3">
                  <c:v>постоянное обучение</c:v>
                </c:pt>
                <c:pt idx="4">
                  <c:v>ответственность каждого и нулевая терпимость</c:v>
                </c:pt>
                <c:pt idx="5">
                  <c:v>ответсвенность в предупреждении происшествий</c:v>
                </c:pt>
                <c:pt idx="6">
                  <c:v>эффективная мотивация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546-4913-A05A-81D71C70F62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E7E79-DD8B-460B-8F40-97EEF78D228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A7E23-786C-4FA9-950B-64FC3063D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83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68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pPr marL="0" marR="43180" indent="0" algn="just">
              <a:spcAft>
                <a:spcPts val="0"/>
              </a:spcAft>
              <a:buFont typeface="Arial" panose="020B0604020202020204" pitchFamily="34" charset="0"/>
              <a:buNone/>
            </a:pPr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156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pPr marL="0" marR="43180" indent="0" algn="just">
              <a:spcAft>
                <a:spcPts val="0"/>
              </a:spcAft>
              <a:buFont typeface="Arial" panose="020B0604020202020204" pitchFamily="34" charset="0"/>
              <a:buNone/>
            </a:pPr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516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ru-RU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2162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pPr marL="0" marR="43180" indent="0" algn="just">
              <a:spcAft>
                <a:spcPts val="0"/>
              </a:spcAft>
              <a:buFont typeface="Arial" panose="020B0604020202020204" pitchFamily="34" charset="0"/>
              <a:buNone/>
            </a:pPr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849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pPr marR="43180" algn="just">
              <a:spcAft>
                <a:spcPts val="0"/>
              </a:spcAft>
            </a:pPr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199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pPr marR="43180" algn="just"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Приказом ПАО «Газпром» от 09.09.2020 № 368 введена</a:t>
            </a:r>
            <a:r>
              <a:rPr lang="ru-RU" sz="1100" baseline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1100" dirty="0" smtClean="0"/>
              <a:t>Стратегия развития системы управления производственной безопасностью на период 2021-2030 годов.</a:t>
            </a:r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marR="4318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aseline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Одним из основных направлений реализации Стратегии является формирование высокого уровня культуры производственной безопасности: создание взглядов, моделей поведения , правил и подходов в работе персонала, включая мотивационные аспекты.</a:t>
            </a:r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R="43180" algn="just"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Анализ эффективности функционирующей</a:t>
            </a:r>
            <a:r>
              <a:rPr lang="ru-RU" sz="1100" baseline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системы управления производственной безопасностью в ПАО «Газпром» и в ООО «Газпром трансгаз Сургут», основаны в том числе на результатах внутренних аудитов в соответствии с системой управления производственной безопасности по установленным требованиям стандартов ПАО «Газпром» показывает необходимость развития и повышения уровня культуры производственной безопасности как одного из основных элементов производственной безопасности.</a:t>
            </a:r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R="43180" algn="just"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Развитие культуры производственной безопасности в ПАО «Газпром» основано на формировании высокого уровня культуры производственной безопасности – необходимых</a:t>
            </a:r>
            <a:r>
              <a:rPr lang="ru-RU" sz="1100" baseline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условий достижения стратегической цели Общества.</a:t>
            </a:r>
          </a:p>
          <a:p>
            <a:pPr marR="43180" algn="just">
              <a:spcAft>
                <a:spcPts val="0"/>
              </a:spcAft>
            </a:pPr>
            <a:endParaRPr lang="ru-RU" sz="1100" baseline="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9197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pPr marR="43180" algn="just">
              <a:spcAft>
                <a:spcPts val="0"/>
              </a:spcAft>
            </a:pPr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767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pPr marR="43180" algn="just">
              <a:spcAft>
                <a:spcPts val="0"/>
              </a:spcAft>
            </a:pPr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9054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pPr marR="43180" algn="just">
              <a:spcAft>
                <a:spcPts val="0"/>
              </a:spcAft>
            </a:pPr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811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100" b="0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6563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100" b="0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423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Данные полученные по результатам ПАБ, не реже чем раз в год анализируются в электронном виде структурным подразделением ПАО «Газпром», уполномоченным в области производственной безопасности, а также не реже чем раз в квартал структурными подразделениями производственной безопасности Общества.</a:t>
            </a:r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745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5772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2512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1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50080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602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0705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2523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53108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36676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endParaRPr lang="ru-RU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ru-RU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11980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r>
              <a:rPr lang="ru-RU" sz="11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 итогам проведения в 2021 году всероссийского конкурса «Российская организация высокой социальной эффективности» за 2020 год филиал Общества Управление по эксплуатации зданий и сооружений занял </a:t>
            </a:r>
            <a:r>
              <a:rPr lang="en-US" sz="11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</a:t>
            </a:r>
            <a:r>
              <a:rPr lang="ru-RU" sz="11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место номинации «За сокращение производственного травматизма и профессиональной заболеваемости в организациях производственной сферы»</a:t>
            </a:r>
            <a:endParaRPr lang="ru-RU" sz="11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8712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1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3382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1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56756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788" y="5058124"/>
            <a:ext cx="5390305" cy="507022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1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80AB2-4F3B-46A0-8E87-3086EB46E503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961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2068802" y="101601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2068801" y="6445017"/>
            <a:ext cx="9762067" cy="356572"/>
          </a:xfrm>
          <a:prstGeom prst="rect">
            <a:avLst/>
          </a:prstGeom>
        </p:spPr>
        <p:txBody>
          <a:bodyPr wrap="square" lIns="68580" tIns="34290" rIns="68580" bIns="34290" anchor="ctr" anchorCtr="0">
            <a:spAutoFit/>
          </a:bodyPr>
          <a:lstStyle>
            <a:lvl1pPr marL="0" indent="0" algn="l" defTabSz="1219140">
              <a:spcBef>
                <a:spcPts val="0"/>
              </a:spcBef>
              <a:buFont typeface="Arial"/>
              <a:buNone/>
              <a:defRPr lang="ru-RU" sz="1867" b="0">
                <a:solidFill>
                  <a:schemeClr val="bg1"/>
                </a:solidFill>
                <a:latin typeface="Arial Narrow"/>
                <a:ea typeface="+mn-ea"/>
              </a:defRPr>
            </a:lvl1pPr>
          </a:lstStyle>
          <a:p>
            <a:pPr lvl="0"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2"/>
          </p:nvPr>
        </p:nvSpPr>
        <p:spPr bwMode="auto">
          <a:xfrm>
            <a:off x="205319" y="1219200"/>
            <a:ext cx="11755967" cy="4927600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94471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2068801" y="6445017"/>
            <a:ext cx="9762067" cy="356572"/>
          </a:xfrm>
          <a:prstGeom prst="rect">
            <a:avLst/>
          </a:prstGeom>
        </p:spPr>
        <p:txBody>
          <a:bodyPr wrap="square" lIns="68580" tIns="34290" rIns="68580" bIns="34290" anchor="ctr" anchorCtr="0">
            <a:spAutoFit/>
          </a:bodyPr>
          <a:lstStyle>
            <a:lvl1pPr marL="0" indent="0" algn="l" defTabSz="1219140">
              <a:spcBef>
                <a:spcPts val="0"/>
              </a:spcBef>
              <a:buFont typeface="Arial"/>
              <a:buNone/>
              <a:defRPr lang="ru-RU" sz="1867" b="0">
                <a:solidFill>
                  <a:schemeClr val="bg1"/>
                </a:solidFill>
                <a:latin typeface="Arial Narrow"/>
                <a:ea typeface="+mn-ea"/>
              </a:defRPr>
            </a:lvl1pPr>
          </a:lstStyle>
          <a:p>
            <a:pPr lvl="0"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2068802" y="101601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5"/>
          </p:nvPr>
        </p:nvSpPr>
        <p:spPr bwMode="auto">
          <a:xfrm>
            <a:off x="203202" y="1214921"/>
            <a:ext cx="3788076" cy="4927600"/>
          </a:xfrm>
          <a:prstGeom prst="rect">
            <a:avLst/>
          </a:prstGeom>
        </p:spPr>
        <p:txBody>
          <a:bodyPr lIns="68580" tIns="34290" rIns="68580" bIns="34290"/>
          <a:lstStyle>
            <a:lvl1pPr algn="r"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7"/>
          <p:cNvSpPr>
            <a:spLocks noGrp="1"/>
          </p:cNvSpPr>
          <p:nvPr>
            <p:ph sz="quarter" idx="16"/>
          </p:nvPr>
        </p:nvSpPr>
        <p:spPr bwMode="auto">
          <a:xfrm>
            <a:off x="4192339" y="1214921"/>
            <a:ext cx="3788076" cy="4927600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7"/>
          </p:nvPr>
        </p:nvSpPr>
        <p:spPr bwMode="auto">
          <a:xfrm>
            <a:off x="8183614" y="1214921"/>
            <a:ext cx="3788076" cy="4927600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44114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2068802" y="101601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2068801" y="6445017"/>
            <a:ext cx="9762067" cy="356572"/>
          </a:xfrm>
          <a:prstGeom prst="rect">
            <a:avLst/>
          </a:prstGeom>
        </p:spPr>
        <p:txBody>
          <a:bodyPr wrap="square" lIns="68580" tIns="34290" rIns="68580" bIns="34290" anchor="ctr" anchorCtr="0">
            <a:spAutoFit/>
          </a:bodyPr>
          <a:lstStyle>
            <a:lvl1pPr marL="0" indent="0" algn="l" defTabSz="1219140">
              <a:spcBef>
                <a:spcPts val="0"/>
              </a:spcBef>
              <a:buFont typeface="Arial"/>
              <a:buNone/>
              <a:defRPr lang="ru-RU" sz="1867" b="0">
                <a:solidFill>
                  <a:schemeClr val="bg1"/>
                </a:solidFill>
                <a:latin typeface="Arial Narrow"/>
                <a:ea typeface="+mn-ea"/>
              </a:defRPr>
            </a:lvl1pPr>
          </a:lstStyle>
          <a:p>
            <a:pPr lvl="0"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2"/>
          </p:nvPr>
        </p:nvSpPr>
        <p:spPr bwMode="auto">
          <a:xfrm>
            <a:off x="4196615" y="1219200"/>
            <a:ext cx="7764669" cy="4927600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7"/>
          <p:cNvSpPr>
            <a:spLocks noGrp="1"/>
          </p:cNvSpPr>
          <p:nvPr>
            <p:ph sz="quarter" idx="13"/>
          </p:nvPr>
        </p:nvSpPr>
        <p:spPr bwMode="auto">
          <a:xfrm>
            <a:off x="203202" y="1217061"/>
            <a:ext cx="3788076" cy="4927600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11022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4"/>
          <p:cNvSpPr>
            <a:spLocks noGrp="1"/>
          </p:cNvSpPr>
          <p:nvPr>
            <p:ph type="body" sz="quarter" idx="10"/>
          </p:nvPr>
        </p:nvSpPr>
        <p:spPr bwMode="auto">
          <a:xfrm>
            <a:off x="201086" y="1214546"/>
            <a:ext cx="11770783" cy="1549823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2068802" y="101601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2068801" y="6445017"/>
            <a:ext cx="9762067" cy="356572"/>
          </a:xfrm>
          <a:prstGeom prst="rect">
            <a:avLst/>
          </a:prstGeom>
        </p:spPr>
        <p:txBody>
          <a:bodyPr wrap="square" lIns="68580" tIns="34290" rIns="68580" bIns="34290" anchor="ctr" anchorCtr="0">
            <a:spAutoFit/>
          </a:bodyPr>
          <a:lstStyle>
            <a:lvl1pPr marL="0" indent="0" algn="l" defTabSz="1219140">
              <a:spcBef>
                <a:spcPts val="0"/>
              </a:spcBef>
              <a:buFont typeface="Arial"/>
              <a:buNone/>
              <a:defRPr lang="ru-RU" sz="1867" b="0">
                <a:solidFill>
                  <a:schemeClr val="bg1"/>
                </a:solidFill>
                <a:latin typeface="Arial Narrow"/>
                <a:ea typeface="+mn-ea"/>
              </a:defRPr>
            </a:lvl1pPr>
          </a:lstStyle>
          <a:p>
            <a:pPr lvl="0"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7" name="Содержимое 7"/>
          <p:cNvSpPr>
            <a:spLocks noGrp="1"/>
          </p:cNvSpPr>
          <p:nvPr>
            <p:ph sz="quarter" idx="17"/>
          </p:nvPr>
        </p:nvSpPr>
        <p:spPr bwMode="auto">
          <a:xfrm>
            <a:off x="205341" y="2900411"/>
            <a:ext cx="11766351" cy="3229276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97422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2068802" y="101601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2068801" y="6445017"/>
            <a:ext cx="9762067" cy="356572"/>
          </a:xfrm>
          <a:prstGeom prst="rect">
            <a:avLst/>
          </a:prstGeom>
        </p:spPr>
        <p:txBody>
          <a:bodyPr wrap="square" lIns="68580" tIns="34290" rIns="68580" bIns="34290" anchor="ctr" anchorCtr="0">
            <a:spAutoFit/>
          </a:bodyPr>
          <a:lstStyle>
            <a:lvl1pPr marL="0" indent="0" algn="l" defTabSz="1219140">
              <a:spcBef>
                <a:spcPts val="0"/>
              </a:spcBef>
              <a:buFont typeface="Arial"/>
              <a:buNone/>
              <a:defRPr lang="ru-RU" sz="1867" b="0">
                <a:solidFill>
                  <a:schemeClr val="bg1"/>
                </a:solidFill>
                <a:latin typeface="Arial Narrow"/>
                <a:ea typeface="+mn-ea"/>
              </a:defRPr>
            </a:lvl1pPr>
          </a:lstStyle>
          <a:p>
            <a:pPr lvl="0">
              <a:defRPr/>
            </a:pPr>
            <a:r>
              <a:rPr lang="ru-RU"/>
              <a:t>НАЗВАНИЕ ПРЕЗЕНТАЦИИ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2786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5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4"/>
          <p:cNvSpPr>
            <a:spLocks noGrp="1"/>
          </p:cNvSpPr>
          <p:nvPr>
            <p:ph type="body" sz="quarter" idx="10"/>
          </p:nvPr>
        </p:nvSpPr>
        <p:spPr bwMode="auto">
          <a:xfrm>
            <a:off x="201086" y="1214546"/>
            <a:ext cx="11770783" cy="1549823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2068802" y="101601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2068801" y="6445017"/>
            <a:ext cx="9762067" cy="356572"/>
          </a:xfrm>
          <a:prstGeom prst="rect">
            <a:avLst/>
          </a:prstGeom>
        </p:spPr>
        <p:txBody>
          <a:bodyPr wrap="square" lIns="68580" tIns="34290" rIns="68580" bIns="34290" anchor="ctr" anchorCtr="0">
            <a:spAutoFit/>
          </a:bodyPr>
          <a:lstStyle>
            <a:lvl1pPr marL="0" indent="0" algn="l" defTabSz="1219140">
              <a:spcBef>
                <a:spcPts val="0"/>
              </a:spcBef>
              <a:buFont typeface="Arial"/>
              <a:buNone/>
              <a:defRPr lang="ru-RU" sz="1867" b="0">
                <a:solidFill>
                  <a:schemeClr val="bg1"/>
                </a:solidFill>
                <a:latin typeface="Arial Narrow"/>
                <a:ea typeface="+mn-ea"/>
              </a:defRPr>
            </a:lvl1pPr>
          </a:lstStyle>
          <a:p>
            <a:pPr lvl="0"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7" name="Содержимое 7"/>
          <p:cNvSpPr>
            <a:spLocks noGrp="1"/>
          </p:cNvSpPr>
          <p:nvPr>
            <p:ph sz="quarter" idx="17"/>
          </p:nvPr>
        </p:nvSpPr>
        <p:spPr bwMode="auto">
          <a:xfrm>
            <a:off x="2066224" y="2900411"/>
            <a:ext cx="9905467" cy="3229276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4329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6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2068801" y="6479673"/>
            <a:ext cx="9762067" cy="37965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1219140">
              <a:spcBef>
                <a:spcPts val="0"/>
              </a:spcBef>
              <a:buFont typeface="Arial"/>
              <a:buNone/>
              <a:defRPr lang="ru-RU" sz="1867" b="0">
                <a:solidFill>
                  <a:schemeClr val="bg1"/>
                </a:solidFill>
                <a:latin typeface="Arial Narrow"/>
                <a:ea typeface="+mn-ea"/>
              </a:defRPr>
            </a:lvl1pPr>
          </a:lstStyle>
          <a:p>
            <a:pPr lvl="0">
              <a:defRPr/>
            </a:pPr>
            <a:r>
              <a:rPr lang="ru-RU"/>
              <a:t>НАЗВАНИЕ МЕРОПРИЯТИЯ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2068801" y="1305986"/>
            <a:ext cx="9762067" cy="4830233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ru-RU"/>
              <a:t>НАЗВАНИЕ ПРЕЗЕНТАЦИИ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7103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2068800" y="6479673"/>
            <a:ext cx="9762067" cy="37965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867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НАЗВАНИЕ МЕРОПРИЯТИЯ</a:t>
            </a:r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2068800" y="1305985"/>
            <a:ext cx="9762067" cy="48302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738774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72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5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3CA1C-0176-4F88-8516-D7FBFE8AA2A6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90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DC859-EED0-4B3A-9E56-79D77C5A4BB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5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A88D5-0DEF-4B11-9B83-85B49CF69C0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94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5994400" cy="15287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079501"/>
            <a:ext cx="5994400" cy="15287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37642-1771-4A24-A13E-0C5A9CF1F50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3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B3C38-68D9-4915-A104-1DDE74422EB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77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DD50C-9520-459C-9BD4-EAD1E4A86BF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52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F6D47-A5DE-4B72-90B7-438DEE2769E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pic>
        <p:nvPicPr>
          <p:cNvPr id="4" name="Picture 2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21" y="1"/>
            <a:ext cx="1763183" cy="1029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68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43168-0C18-4333-A91C-C3AF1D36E02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9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83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EC2B6-D2F7-4725-8CE0-E0F448AF197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71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B52CB-0CDF-4363-A220-94839645BE4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11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9"/>
            <a:ext cx="3048000" cy="26082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9"/>
            <a:ext cx="8940800" cy="26082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5E4F0-D950-4836-84DB-B8E43F813A8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9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2068800" y="6479673"/>
            <a:ext cx="9762067" cy="287259"/>
          </a:xfrm>
        </p:spPr>
        <p:txBody>
          <a:bodyPr wrap="square">
            <a:sp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867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НАЗВАНИЕ МЕРОПРИЯТИЯ</a:t>
            </a:r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2068800" y="1305985"/>
            <a:ext cx="9762067" cy="4830233"/>
          </a:xfrm>
        </p:spPr>
        <p:txBody>
          <a:bodyPr/>
          <a:lstStyle/>
          <a:p>
            <a:pPr lvl="0"/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44148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68801" y="101600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2068800" y="6479673"/>
            <a:ext cx="9762067" cy="287259"/>
          </a:xfrm>
        </p:spPr>
        <p:txBody>
          <a:bodyPr wrap="square" anchor="ctr" anchorCtr="0">
            <a:sp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867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5" name="Содержимое 7"/>
          <p:cNvSpPr>
            <a:spLocks noGrp="1"/>
          </p:cNvSpPr>
          <p:nvPr>
            <p:ph sz="quarter" idx="12"/>
          </p:nvPr>
        </p:nvSpPr>
        <p:spPr>
          <a:xfrm>
            <a:off x="205318" y="1219200"/>
            <a:ext cx="11755967" cy="492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83925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068801" y="101600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2068800" y="6479673"/>
            <a:ext cx="9762067" cy="287259"/>
          </a:xfrm>
        </p:spPr>
        <p:txBody>
          <a:bodyPr wrap="square" anchor="ctr" anchorCtr="0">
            <a:sp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867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9" name="Содержимое 7"/>
          <p:cNvSpPr>
            <a:spLocks noGrp="1"/>
          </p:cNvSpPr>
          <p:nvPr>
            <p:ph sz="quarter" idx="15"/>
          </p:nvPr>
        </p:nvSpPr>
        <p:spPr>
          <a:xfrm>
            <a:off x="203201" y="1214921"/>
            <a:ext cx="3788076" cy="4927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Содержимое 7"/>
          <p:cNvSpPr>
            <a:spLocks noGrp="1"/>
          </p:cNvSpPr>
          <p:nvPr>
            <p:ph sz="quarter" idx="16"/>
          </p:nvPr>
        </p:nvSpPr>
        <p:spPr>
          <a:xfrm>
            <a:off x="4192338" y="1214921"/>
            <a:ext cx="3788076" cy="492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Содержимое 7"/>
          <p:cNvSpPr>
            <a:spLocks noGrp="1"/>
          </p:cNvSpPr>
          <p:nvPr>
            <p:ph sz="quarter" idx="17"/>
          </p:nvPr>
        </p:nvSpPr>
        <p:spPr>
          <a:xfrm>
            <a:off x="8183614" y="1214921"/>
            <a:ext cx="3788076" cy="492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028595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068801" y="101600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2068800" y="6479673"/>
            <a:ext cx="9762067" cy="287259"/>
          </a:xfrm>
        </p:spPr>
        <p:txBody>
          <a:bodyPr wrap="square" anchor="ctr" anchorCtr="0">
            <a:sp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867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2"/>
          </p:nvPr>
        </p:nvSpPr>
        <p:spPr>
          <a:xfrm>
            <a:off x="4196615" y="1219200"/>
            <a:ext cx="7764669" cy="492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203201" y="1217061"/>
            <a:ext cx="3788076" cy="492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535731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201085" y="1214545"/>
            <a:ext cx="11770783" cy="154982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068801" y="101600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2068800" y="6479673"/>
            <a:ext cx="9762067" cy="287259"/>
          </a:xfrm>
        </p:spPr>
        <p:txBody>
          <a:bodyPr wrap="square" anchor="ctr" anchorCtr="0">
            <a:sp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867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7"/>
          </p:nvPr>
        </p:nvSpPr>
        <p:spPr>
          <a:xfrm>
            <a:off x="205339" y="2900411"/>
            <a:ext cx="11766351" cy="3229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721627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68801" y="101600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2068800" y="6479673"/>
            <a:ext cx="9762067" cy="287259"/>
          </a:xfrm>
        </p:spPr>
        <p:txBody>
          <a:bodyPr wrap="square" anchor="ctr" anchorCtr="0">
            <a:sp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867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143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2" y="6378000"/>
            <a:ext cx="12191999" cy="48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defTabSz="914377">
              <a:defRPr/>
            </a:pPr>
            <a:endParaRPr lang="ru-RU" sz="2400" kern="0" dirty="0">
              <a:solidFill>
                <a:prstClr val="black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2"/>
            <a:ext cx="12192000" cy="106256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defTabSz="914377">
              <a:defRPr/>
            </a:pPr>
            <a:endParaRPr lang="ru-RU" sz="2400" kern="0" dirty="0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3" y="3"/>
            <a:ext cx="1835148" cy="106256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defTabSz="914377">
              <a:defRPr/>
            </a:pPr>
            <a:endParaRPr lang="ru-RU" sz="2400" kern="0" dirty="0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4" y="6389484"/>
            <a:ext cx="1828797" cy="48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defTabSz="914377">
              <a:defRPr/>
            </a:pPr>
            <a:r>
              <a:rPr lang="en-US" sz="2400" kern="0" dirty="0">
                <a:solidFill>
                  <a:srgbClr val="FFFFFF"/>
                </a:solidFill>
              </a:rPr>
              <a:t>  </a:t>
            </a:r>
            <a:fld id="{6CCBF762-91DE-42F9-93A7-13E0CAD615CD}" type="slidenum">
              <a:rPr lang="ru-RU" sz="2000" kern="0">
                <a:solidFill>
                  <a:srgbClr val="FFFFFF"/>
                </a:solidFill>
              </a:rPr>
              <a:pPr defTabSz="914377">
                <a:defRPr/>
              </a:pPr>
              <a:t>‹#›</a:t>
            </a:fld>
            <a:endParaRPr lang="ru-RU" sz="2000" kern="0" dirty="0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 bwMode="auto">
          <a:xfrm>
            <a:off x="2068802" y="101601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" name="Line 16"/>
          <p:cNvSpPr>
            <a:spLocks noChangeShapeType="1"/>
          </p:cNvSpPr>
          <p:nvPr userDrawn="1"/>
        </p:nvSpPr>
        <p:spPr bwMode="auto">
          <a:xfrm>
            <a:off x="0" y="6362127"/>
            <a:ext cx="12192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defTabSz="914377">
              <a:defRPr/>
            </a:pPr>
            <a:endParaRPr lang="ru-RU" sz="2400" kern="0" dirty="0">
              <a:solidFill>
                <a:prstClr val="black"/>
              </a:solidFill>
            </a:endParaRPr>
          </a:p>
        </p:txBody>
      </p:sp>
      <p:sp>
        <p:nvSpPr>
          <p:cNvPr id="11" name="Line 7"/>
          <p:cNvSpPr>
            <a:spLocks noChangeShapeType="1"/>
          </p:cNvSpPr>
          <p:nvPr userDrawn="1"/>
        </p:nvSpPr>
        <p:spPr bwMode="auto">
          <a:xfrm>
            <a:off x="1828800" y="6348674"/>
            <a:ext cx="0" cy="4953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defTabSz="914377">
              <a:defRPr/>
            </a:pPr>
            <a:endParaRPr lang="ru-RU" sz="2400" kern="0" dirty="0">
              <a:solidFill>
                <a:prstClr val="black"/>
              </a:solidFill>
            </a:endParaRPr>
          </a:p>
        </p:txBody>
      </p:sp>
      <p:sp>
        <p:nvSpPr>
          <p:cNvPr id="12" name="Line 9"/>
          <p:cNvSpPr>
            <a:spLocks noChangeShapeType="1"/>
          </p:cNvSpPr>
          <p:nvPr userDrawn="1"/>
        </p:nvSpPr>
        <p:spPr bwMode="auto">
          <a:xfrm>
            <a:off x="1828800" y="2"/>
            <a:ext cx="0" cy="10699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defTabSz="914377">
              <a:defRPr/>
            </a:pPr>
            <a:endParaRPr lang="ru-RU" sz="2400" kern="0" dirty="0">
              <a:solidFill>
                <a:prstClr val="black"/>
              </a:solidFill>
            </a:endParaRPr>
          </a:p>
        </p:txBody>
      </p:sp>
      <p:sp>
        <p:nvSpPr>
          <p:cNvPr id="13" name="Line 15"/>
          <p:cNvSpPr>
            <a:spLocks noChangeShapeType="1"/>
          </p:cNvSpPr>
          <p:nvPr userDrawn="1"/>
        </p:nvSpPr>
        <p:spPr bwMode="auto">
          <a:xfrm>
            <a:off x="0" y="1068916"/>
            <a:ext cx="12192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defTabSz="914377">
              <a:defRPr/>
            </a:pPr>
            <a:endParaRPr lang="ru-RU" sz="2400" kern="0" dirty="0">
              <a:solidFill>
                <a:prstClr val="black"/>
              </a:solidFill>
            </a:endParaRPr>
          </a:p>
        </p:txBody>
      </p:sp>
      <p:pic>
        <p:nvPicPr>
          <p:cNvPr id="14" name="Рисунок 12"/>
          <p:cNvPicPr>
            <a:picLocks noChangeAspect="1"/>
          </p:cNvPicPr>
          <p:nvPr userDrawn="1"/>
        </p:nvPicPr>
        <p:blipFill>
          <a:blip r:embed="rId10"/>
          <a:stretch/>
        </p:blipFill>
        <p:spPr bwMode="auto">
          <a:xfrm>
            <a:off x="187200" y="144000"/>
            <a:ext cx="1411200" cy="76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A253BC3D-7E39-4E73-A0C7-EA24532A29D7}" type="slidenum">
              <a:rPr lang="ru-RU" kern="0" smtClean="0">
                <a:solidFill>
                  <a:prstClr val="black">
                    <a:tint val="75000"/>
                  </a:prstClr>
                </a:solidFill>
              </a:rPr>
              <a:pPr defTabSz="914377"/>
              <a:t>‹#›</a:t>
            </a:fld>
            <a:endParaRPr lang="ru-RU" kern="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26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9" r:id="rId8"/>
  </p:sldLayoutIdLst>
  <p:timing>
    <p:tnLst>
      <p:par>
        <p:cTn id="1" dur="indefinite" restart="never" nodeType="tmRoot"/>
      </p:par>
    </p:tnLst>
  </p:timing>
  <p:hf ftr="0" dt="0"/>
  <p:txStyles>
    <p:titleStyle>
      <a:lvl1pPr algn="l" defTabSz="1219140">
        <a:spcBef>
          <a:spcPts val="0"/>
        </a:spcBef>
        <a:buNone/>
        <a:defRPr lang="ru-RU" sz="2533" b="0" i="0" u="none" strike="noStrike" cap="none" spc="0">
          <a:ln>
            <a:noFill/>
          </a:ln>
          <a:solidFill>
            <a:schemeClr val="bg1"/>
          </a:solidFill>
          <a:latin typeface="Arial Narrow"/>
          <a:ea typeface="+mj-ea"/>
        </a:defRPr>
      </a:lvl1pPr>
    </p:titleStyle>
    <p:bodyStyle>
      <a:lvl1pPr marL="0" indent="-457178" algn="l" defTabSz="1219140">
        <a:spcBef>
          <a:spcPts val="0"/>
        </a:spcBef>
        <a:buFont typeface="Arial"/>
        <a:buNone/>
        <a:defRPr lang="ru-RU" sz="2533">
          <a:solidFill>
            <a:srgbClr val="003366"/>
          </a:solidFill>
          <a:latin typeface="Arial Narrow"/>
          <a:ea typeface="+mn-ea"/>
        </a:defRPr>
      </a:lvl1pPr>
      <a:lvl2pPr marL="0" indent="-380981" algn="l" defTabSz="1219140">
        <a:spcBef>
          <a:spcPts val="0"/>
        </a:spcBef>
        <a:buFont typeface="Arial"/>
        <a:buNone/>
        <a:defRPr lang="ru-RU" sz="3200">
          <a:solidFill>
            <a:srgbClr val="003366"/>
          </a:solidFill>
          <a:latin typeface="Arial Narrow"/>
          <a:ea typeface="+mn-ea"/>
        </a:defRPr>
      </a:lvl2pPr>
      <a:lvl3pPr marL="0" indent="-304784" algn="l" defTabSz="1219140">
        <a:spcBef>
          <a:spcPts val="0"/>
        </a:spcBef>
        <a:buFont typeface="Arial"/>
        <a:buNone/>
        <a:defRPr lang="ru-RU" sz="3200">
          <a:solidFill>
            <a:srgbClr val="003366"/>
          </a:solidFill>
          <a:latin typeface="Arial Narrow"/>
          <a:ea typeface="+mn-ea"/>
        </a:defRPr>
      </a:lvl3pPr>
      <a:lvl4pPr marL="0" indent="-304784" algn="l" defTabSz="1219140">
        <a:spcBef>
          <a:spcPts val="0"/>
        </a:spcBef>
        <a:buFont typeface="Arial"/>
        <a:buNone/>
        <a:defRPr lang="ru-RU" sz="3200">
          <a:solidFill>
            <a:srgbClr val="003366"/>
          </a:solidFill>
          <a:latin typeface="Arial Narrow"/>
          <a:ea typeface="+mn-ea"/>
        </a:defRPr>
      </a:lvl4pPr>
      <a:lvl5pPr marL="0" indent="-304784" algn="l" defTabSz="1219140">
        <a:spcBef>
          <a:spcPts val="0"/>
        </a:spcBef>
        <a:buFont typeface="Arial"/>
        <a:buNone/>
        <a:defRPr lang="ru-RU" sz="3200">
          <a:solidFill>
            <a:srgbClr val="003366"/>
          </a:solidFill>
          <a:latin typeface="Arial Narrow"/>
          <a:ea typeface="+mn-ea"/>
        </a:defRPr>
      </a:lvl5pPr>
      <a:lvl6pPr marL="3352631" indent="-304784" algn="l" defTabSz="1219140">
        <a:spcBef>
          <a:spcPts val="0"/>
        </a:spcBef>
        <a:buFont typeface="Arial"/>
        <a:buChar char="•"/>
        <a:defRPr sz="2667">
          <a:solidFill>
            <a:schemeClr val="tx1"/>
          </a:solidFill>
          <a:latin typeface="+mn-lt"/>
          <a:ea typeface="+mn-ea"/>
        </a:defRPr>
      </a:lvl6pPr>
      <a:lvl7pPr marL="3962202" indent="-304784" algn="l" defTabSz="1219140">
        <a:spcBef>
          <a:spcPts val="0"/>
        </a:spcBef>
        <a:buFont typeface="Arial"/>
        <a:buChar char="•"/>
        <a:defRPr sz="2667">
          <a:solidFill>
            <a:schemeClr val="tx1"/>
          </a:solidFill>
          <a:latin typeface="+mn-lt"/>
          <a:ea typeface="+mn-ea"/>
        </a:defRPr>
      </a:lvl7pPr>
      <a:lvl8pPr marL="4571772" indent="-304784" algn="l" defTabSz="1219140">
        <a:spcBef>
          <a:spcPts val="0"/>
        </a:spcBef>
        <a:buFont typeface="Arial"/>
        <a:buChar char="•"/>
        <a:defRPr sz="2667">
          <a:solidFill>
            <a:schemeClr val="tx1"/>
          </a:solidFill>
          <a:latin typeface="+mn-lt"/>
          <a:ea typeface="+mn-ea"/>
        </a:defRPr>
      </a:lvl8pPr>
      <a:lvl9pPr marL="5181341" indent="-304784" algn="l" defTabSz="1219140">
        <a:spcBef>
          <a:spcPts val="0"/>
        </a:spcBef>
        <a:buFont typeface="Arial"/>
        <a:buChar char="•"/>
        <a:defRPr sz="2667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1219140">
        <a:defRPr sz="2400">
          <a:solidFill>
            <a:schemeClr val="tx1"/>
          </a:solidFill>
          <a:latin typeface="+mn-lt"/>
          <a:ea typeface="+mn-ea"/>
        </a:defRPr>
      </a:lvl1pPr>
      <a:lvl2pPr marL="609570" algn="l" defTabSz="1219140">
        <a:defRPr sz="2400">
          <a:solidFill>
            <a:schemeClr val="tx1"/>
          </a:solidFill>
          <a:latin typeface="+mn-lt"/>
          <a:ea typeface="+mn-ea"/>
        </a:defRPr>
      </a:lvl2pPr>
      <a:lvl3pPr marL="1219140" algn="l" defTabSz="1219140">
        <a:defRPr sz="2400">
          <a:solidFill>
            <a:schemeClr val="tx1"/>
          </a:solidFill>
          <a:latin typeface="+mn-lt"/>
          <a:ea typeface="+mn-ea"/>
        </a:defRPr>
      </a:lvl3pPr>
      <a:lvl4pPr marL="1828709" algn="l" defTabSz="1219140">
        <a:defRPr sz="2400">
          <a:solidFill>
            <a:schemeClr val="tx1"/>
          </a:solidFill>
          <a:latin typeface="+mn-lt"/>
          <a:ea typeface="+mn-ea"/>
        </a:defRPr>
      </a:lvl4pPr>
      <a:lvl5pPr marL="2438278" algn="l" defTabSz="1219140">
        <a:defRPr sz="2400">
          <a:solidFill>
            <a:schemeClr val="tx1"/>
          </a:solidFill>
          <a:latin typeface="+mn-lt"/>
          <a:ea typeface="+mn-ea"/>
        </a:defRPr>
      </a:lvl5pPr>
      <a:lvl6pPr marL="3047848" algn="l" defTabSz="1219140">
        <a:defRPr sz="2400">
          <a:solidFill>
            <a:schemeClr val="tx1"/>
          </a:solidFill>
          <a:latin typeface="+mn-lt"/>
          <a:ea typeface="+mn-ea"/>
        </a:defRPr>
      </a:lvl6pPr>
      <a:lvl7pPr marL="3657418" algn="l" defTabSz="1219140">
        <a:defRPr sz="2400">
          <a:solidFill>
            <a:schemeClr val="tx1"/>
          </a:solidFill>
          <a:latin typeface="+mn-lt"/>
          <a:ea typeface="+mn-ea"/>
        </a:defRPr>
      </a:lvl7pPr>
      <a:lvl8pPr marL="4266987" algn="l" defTabSz="1219140">
        <a:defRPr sz="2400">
          <a:solidFill>
            <a:schemeClr val="tx1"/>
          </a:solidFill>
          <a:latin typeface="+mn-lt"/>
          <a:ea typeface="+mn-ea"/>
        </a:defRPr>
      </a:lvl8pPr>
      <a:lvl9pPr marL="4876557" algn="l" defTabSz="1219140">
        <a:defRPr sz="2400">
          <a:solidFill>
            <a:schemeClr val="tx1"/>
          </a:solidFill>
          <a:latin typeface="+mn-lt"/>
          <a:ea typeface="+mn-ea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1"/>
            <a:ext cx="12192000" cy="152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0" y="6318295"/>
            <a:ext cx="12192000" cy="539751"/>
            <a:chOff x="0" y="3974"/>
            <a:chExt cx="5760" cy="340"/>
          </a:xfrm>
        </p:grpSpPr>
        <p:sp>
          <p:nvSpPr>
            <p:cNvPr id="2061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 eaLnBrk="0" hangingPunct="0"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267">
                <a:solidFill>
                  <a:srgbClr val="FFFFFF"/>
                </a:solidFill>
              </a:endParaRPr>
            </a:p>
          </p:txBody>
        </p:sp>
        <p:sp>
          <p:nvSpPr>
            <p:cNvPr id="2062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 eaLnBrk="0" hangingPunct="0"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 Narrow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267">
                <a:solidFill>
                  <a:srgbClr val="FFFFFF"/>
                </a:solidFill>
              </a:endParaRPr>
            </a:p>
          </p:txBody>
        </p:sp>
        <p:sp>
          <p:nvSpPr>
            <p:cNvPr id="1039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267">
                <a:solidFill>
                  <a:srgbClr val="FFFFFF"/>
                </a:solidFill>
              </a:endParaRPr>
            </a:p>
          </p:txBody>
        </p:sp>
      </p:grp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0" y="2"/>
            <a:ext cx="2582333" cy="1079500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defRPr sz="1700">
                <a:solidFill>
                  <a:schemeClr val="bg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700">
                <a:solidFill>
                  <a:schemeClr val="bg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700">
                <a:solidFill>
                  <a:schemeClr val="bg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700">
                <a:solidFill>
                  <a:schemeClr val="bg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700">
                <a:solidFill>
                  <a:schemeClr val="bg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bg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bg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bg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bg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2267">
              <a:solidFill>
                <a:srgbClr val="FFFFFF"/>
              </a:solidFill>
            </a:endParaRPr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2590800" y="2"/>
            <a:ext cx="9601200" cy="10795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defRPr sz="1700">
                <a:solidFill>
                  <a:schemeClr val="bg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700">
                <a:solidFill>
                  <a:schemeClr val="bg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700">
                <a:solidFill>
                  <a:schemeClr val="bg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700">
                <a:solidFill>
                  <a:schemeClr val="bg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700">
                <a:solidFill>
                  <a:schemeClr val="bg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bg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bg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bg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bg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2267">
              <a:solidFill>
                <a:srgbClr val="FFFFFF"/>
              </a:solidFill>
            </a:endParaRPr>
          </a:p>
        </p:txBody>
      </p:sp>
      <p:sp>
        <p:nvSpPr>
          <p:cNvPr id="1030" name="Line 9"/>
          <p:cNvSpPr>
            <a:spLocks noChangeShapeType="1"/>
          </p:cNvSpPr>
          <p:nvPr/>
        </p:nvSpPr>
        <p:spPr bwMode="auto">
          <a:xfrm>
            <a:off x="2582333" y="2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267">
              <a:solidFill>
                <a:srgbClr val="FFFFFF"/>
              </a:solidFill>
            </a:endParaRPr>
          </a:p>
        </p:txBody>
      </p:sp>
      <p:sp>
        <p:nvSpPr>
          <p:cNvPr id="1031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878667" y="1"/>
            <a:ext cx="9313333" cy="1009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32" name="Line 14"/>
          <p:cNvSpPr>
            <a:spLocks noChangeShapeType="1"/>
          </p:cNvSpPr>
          <p:nvPr/>
        </p:nvSpPr>
        <p:spPr bwMode="auto">
          <a:xfrm>
            <a:off x="0" y="6315075"/>
            <a:ext cx="12192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267">
              <a:solidFill>
                <a:srgbClr val="FFFFFF"/>
              </a:solidFill>
            </a:endParaRPr>
          </a:p>
        </p:txBody>
      </p:sp>
      <p:sp>
        <p:nvSpPr>
          <p:cNvPr id="1033" name="Line 15"/>
          <p:cNvSpPr>
            <a:spLocks noChangeShapeType="1"/>
          </p:cNvSpPr>
          <p:nvPr/>
        </p:nvSpPr>
        <p:spPr bwMode="auto">
          <a:xfrm>
            <a:off x="0" y="1079500"/>
            <a:ext cx="12192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267">
              <a:solidFill>
                <a:srgbClr val="FFFFFF"/>
              </a:solidFill>
            </a:endParaRPr>
          </a:p>
        </p:txBody>
      </p:sp>
      <p:sp>
        <p:nvSpPr>
          <p:cNvPr id="399418" name="Rectangle 5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73054" y="6362701"/>
            <a:ext cx="1983316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667" b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F762-91DE-42F9-93A7-13E0CAD615CD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67636" name="Rectangle 20"/>
          <p:cNvSpPr>
            <a:spLocks noChangeArrowheads="1"/>
          </p:cNvSpPr>
          <p:nvPr/>
        </p:nvSpPr>
        <p:spPr bwMode="auto">
          <a:xfrm>
            <a:off x="383118" y="6381749"/>
            <a:ext cx="1983316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 sz="2000" b="1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D6DEC8-245A-4894-91EA-8877BB95D2EA}" type="slidenum">
              <a:rPr lang="ru-RU" sz="2667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2667">
              <a:solidFill>
                <a:srgbClr val="FFFFFF"/>
              </a:solidFill>
            </a:endParaRPr>
          </a:p>
        </p:txBody>
      </p: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21" y="1"/>
            <a:ext cx="1763183" cy="1029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47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3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67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67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67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67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67">
          <a:solidFill>
            <a:schemeClr val="bg1"/>
          </a:solidFill>
          <a:latin typeface="Arial Narrow" pitchFamily="34" charset="0"/>
        </a:defRPr>
      </a:lvl5pPr>
      <a:lvl6pPr marL="609585" algn="l" rtl="0" fontAlgn="base">
        <a:spcBef>
          <a:spcPct val="0"/>
        </a:spcBef>
        <a:spcAft>
          <a:spcPct val="0"/>
        </a:spcAft>
        <a:defRPr sz="3467">
          <a:solidFill>
            <a:schemeClr val="bg1"/>
          </a:solidFill>
          <a:latin typeface="Arial Narrow" pitchFamily="34" charset="0"/>
        </a:defRPr>
      </a:lvl6pPr>
      <a:lvl7pPr marL="1219170" algn="l" rtl="0" fontAlgn="base">
        <a:spcBef>
          <a:spcPct val="0"/>
        </a:spcBef>
        <a:spcAft>
          <a:spcPct val="0"/>
        </a:spcAft>
        <a:defRPr sz="3467">
          <a:solidFill>
            <a:schemeClr val="bg1"/>
          </a:solidFill>
          <a:latin typeface="Arial Narrow" pitchFamily="34" charset="0"/>
        </a:defRPr>
      </a:lvl7pPr>
      <a:lvl8pPr marL="1828754" algn="l" rtl="0" fontAlgn="base">
        <a:spcBef>
          <a:spcPct val="0"/>
        </a:spcBef>
        <a:spcAft>
          <a:spcPct val="0"/>
        </a:spcAft>
        <a:defRPr sz="3467">
          <a:solidFill>
            <a:schemeClr val="bg1"/>
          </a:solidFill>
          <a:latin typeface="Arial Narrow" pitchFamily="34" charset="0"/>
        </a:defRPr>
      </a:lvl8pPr>
      <a:lvl9pPr marL="2438339" algn="l" rtl="0" fontAlgn="base">
        <a:spcBef>
          <a:spcPct val="0"/>
        </a:spcBef>
        <a:spcAft>
          <a:spcPct val="0"/>
        </a:spcAft>
        <a:defRPr sz="3467">
          <a:solidFill>
            <a:schemeClr val="bg1"/>
          </a:solidFill>
          <a:latin typeface="Arial Narrow" pitchFamily="34" charset="0"/>
        </a:defRPr>
      </a:lvl9pPr>
    </p:titleStyle>
    <p:bodyStyle>
      <a:lvl1pPr marL="457189" indent="-457189" algn="l" rtl="0" eaLnBrk="0" fontAlgn="base" hangingPunct="0">
        <a:spcBef>
          <a:spcPct val="0"/>
        </a:spcBef>
        <a:spcAft>
          <a:spcPct val="0"/>
        </a:spcAft>
        <a:defRPr sz="3467" b="1">
          <a:solidFill>
            <a:srgbClr val="003366"/>
          </a:solidFill>
          <a:latin typeface="+mn-lt"/>
          <a:ea typeface="+mn-ea"/>
          <a:cs typeface="+mn-cs"/>
        </a:defRPr>
      </a:lvl1pPr>
      <a:lvl2pPr marL="1102756" indent="-380990" algn="l" rtl="0" eaLnBrk="0" fontAlgn="base" hangingPunct="0">
        <a:spcBef>
          <a:spcPct val="20000"/>
        </a:spcBef>
        <a:spcAft>
          <a:spcPct val="0"/>
        </a:spcAft>
        <a:buChar char="–"/>
        <a:defRPr sz="3733">
          <a:solidFill>
            <a:schemeClr val="tx1"/>
          </a:solidFill>
          <a:latin typeface="Arial" pitchFamily="34" charset="0"/>
        </a:defRPr>
      </a:lvl2pPr>
      <a:lvl3pPr marL="1646725" indent="-304792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pitchFamily="34" charset="0"/>
        </a:defRPr>
      </a:lvl3pPr>
      <a:lvl4pPr marL="2190696" indent="-304792" algn="l" rtl="0" eaLnBrk="0" fontAlgn="base" hangingPunct="0">
        <a:spcBef>
          <a:spcPct val="20000"/>
        </a:spcBef>
        <a:spcAft>
          <a:spcPct val="0"/>
        </a:spcAft>
        <a:buChar char="–"/>
        <a:defRPr sz="2667">
          <a:solidFill>
            <a:schemeClr val="tx1"/>
          </a:solidFill>
          <a:latin typeface="Arial" pitchFamily="34" charset="0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Arial" pitchFamily="34" charset="0"/>
        </a:defRPr>
      </a:lvl5pPr>
      <a:lvl6pPr marL="3352716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Arial" pitchFamily="34" charset="0"/>
        </a:defRPr>
      </a:lvl6pPr>
      <a:lvl7pPr marL="3962301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Arial" pitchFamily="34" charset="0"/>
        </a:defRPr>
      </a:lvl7pPr>
      <a:lvl8pPr marL="4571886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Arial" pitchFamily="34" charset="0"/>
        </a:defRPr>
      </a:lvl8pPr>
      <a:lvl9pPr marL="5181470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Arial" pitchFamily="34" charset="0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1" y="0"/>
            <a:ext cx="12191999" cy="6858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 sz="2400">
              <a:solidFill>
                <a:prstClr val="black"/>
              </a:solidFill>
            </a:endParaRPr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3" y="2"/>
            <a:ext cx="1971672" cy="106256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 sz="2400">
              <a:solidFill>
                <a:prstClr val="black"/>
              </a:solidFill>
            </a:endParaRPr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6378000"/>
            <a:ext cx="1832684" cy="48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 sz="2400">
              <a:solidFill>
                <a:prstClr val="black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1085" y="1214544"/>
            <a:ext cx="11770783" cy="495088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6362127"/>
            <a:ext cx="12192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2400">
              <a:solidFill>
                <a:prstClr val="black"/>
              </a:solidFill>
            </a:endParaRPr>
          </a:p>
        </p:txBody>
      </p:sp>
      <p:sp>
        <p:nvSpPr>
          <p:cNvPr id="51" name="Line 7"/>
          <p:cNvSpPr>
            <a:spLocks noChangeShapeType="1"/>
          </p:cNvSpPr>
          <p:nvPr userDrawn="1"/>
        </p:nvSpPr>
        <p:spPr bwMode="auto">
          <a:xfrm>
            <a:off x="1828800" y="6362701"/>
            <a:ext cx="0" cy="4953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2400">
              <a:solidFill>
                <a:prstClr val="black"/>
              </a:solidFill>
            </a:endParaRPr>
          </a:p>
        </p:txBody>
      </p:sp>
      <p:sp>
        <p:nvSpPr>
          <p:cNvPr id="14" name="Номер слайда 3"/>
          <p:cNvSpPr txBox="1">
            <a:spLocks/>
          </p:cNvSpPr>
          <p:nvPr userDrawn="1"/>
        </p:nvSpPr>
        <p:spPr>
          <a:xfrm>
            <a:off x="222251" y="6479643"/>
            <a:ext cx="1228717" cy="28732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>
              <a:defRPr/>
            </a:pPr>
            <a:fld id="{E4274F02-7521-4F9B-A76E-13D583AC38B1}" type="slidenum">
              <a:rPr lang="ru-RU" sz="1867" b="1" smtClean="0">
                <a:solidFill>
                  <a:prstClr val="white"/>
                </a:solidFill>
                <a:latin typeface="Arial Narrow" pitchFamily="34" charset="0"/>
              </a:rPr>
              <a:pPr>
                <a:defRPr/>
              </a:pPr>
              <a:t>‹#›</a:t>
            </a:fld>
            <a:endParaRPr lang="ru-RU" sz="1867" b="1" dirty="0" smtClean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 userDrawn="1"/>
        </p:nvSpPr>
        <p:spPr bwMode="auto">
          <a:xfrm>
            <a:off x="0" y="1068916"/>
            <a:ext cx="12192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2400">
              <a:solidFill>
                <a:prstClr val="black"/>
              </a:solidFill>
            </a:endParaRPr>
          </a:p>
        </p:txBody>
      </p:sp>
      <p:sp>
        <p:nvSpPr>
          <p:cNvPr id="18" name="Rectangle 8"/>
          <p:cNvSpPr>
            <a:spLocks noChangeArrowheads="1"/>
          </p:cNvSpPr>
          <p:nvPr userDrawn="1"/>
        </p:nvSpPr>
        <p:spPr bwMode="auto">
          <a:xfrm>
            <a:off x="0" y="1"/>
            <a:ext cx="12192000" cy="106256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 sz="2400">
              <a:solidFill>
                <a:prstClr val="black"/>
              </a:solidFill>
            </a:endParaRPr>
          </a:p>
        </p:txBody>
      </p:sp>
      <p:sp>
        <p:nvSpPr>
          <p:cNvPr id="19" name="Rectangle 7"/>
          <p:cNvSpPr>
            <a:spLocks noChangeArrowheads="1"/>
          </p:cNvSpPr>
          <p:nvPr userDrawn="1"/>
        </p:nvSpPr>
        <p:spPr bwMode="auto">
          <a:xfrm>
            <a:off x="3" y="2"/>
            <a:ext cx="1835148" cy="106256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 sz="2400">
              <a:solidFill>
                <a:prstClr val="black"/>
              </a:solidFill>
            </a:endParaRP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2068801" y="101600"/>
            <a:ext cx="9762068" cy="881385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3" name="Line 9"/>
          <p:cNvSpPr>
            <a:spLocks noChangeShapeType="1"/>
          </p:cNvSpPr>
          <p:nvPr userDrawn="1"/>
        </p:nvSpPr>
        <p:spPr bwMode="auto">
          <a:xfrm>
            <a:off x="1828800" y="1"/>
            <a:ext cx="0" cy="10699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2400"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87200" y="144000"/>
            <a:ext cx="1411200" cy="76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7306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 algn="l" defTabSz="1219170" rtl="0" eaLnBrk="1" latinLnBrk="0" hangingPunct="1">
        <a:spcBef>
          <a:spcPct val="0"/>
        </a:spcBef>
        <a:buNone/>
        <a:defRPr kumimoji="0" lang="ru-RU" sz="2533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457189" algn="l" defTabSz="1219170" rtl="0" eaLnBrk="1" latinLnBrk="0" hangingPunct="1">
        <a:spcBef>
          <a:spcPct val="20000"/>
        </a:spcBef>
        <a:buFont typeface="Arial" pitchFamily="34" charset="0"/>
        <a:buNone/>
        <a:defRPr lang="ru-RU" sz="2533" kern="1200" dirty="0" smtClean="0">
          <a:solidFill>
            <a:schemeClr val="bg1"/>
          </a:solidFill>
          <a:latin typeface="Arial Narrow" pitchFamily="34" charset="0"/>
          <a:ea typeface="+mn-ea"/>
          <a:cs typeface="+mn-cs"/>
        </a:defRPr>
      </a:lvl1pPr>
      <a:lvl2pPr marL="0" indent="-380990" algn="l" defTabSz="1219170" rtl="0" eaLnBrk="1" latinLnBrk="0" hangingPunct="1">
        <a:spcBef>
          <a:spcPct val="20000"/>
        </a:spcBef>
        <a:buFont typeface="Arial" pitchFamily="34" charset="0"/>
        <a:buNone/>
        <a:defRPr lang="ru-RU" sz="32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304792" algn="l" defTabSz="1219170" rtl="0" eaLnBrk="1" latinLnBrk="0" hangingPunct="1">
        <a:spcBef>
          <a:spcPct val="20000"/>
        </a:spcBef>
        <a:buFont typeface="Arial" pitchFamily="34" charset="0"/>
        <a:buNone/>
        <a:defRPr lang="ru-RU" sz="32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304792" algn="l" defTabSz="1219170" rtl="0" eaLnBrk="1" latinLnBrk="0" hangingPunct="1">
        <a:spcBef>
          <a:spcPct val="20000"/>
        </a:spcBef>
        <a:buFont typeface="Arial" pitchFamily="34" charset="0"/>
        <a:buNone/>
        <a:defRPr lang="ru-RU" sz="32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304792" algn="l" defTabSz="1219170" rtl="0" eaLnBrk="1" latinLnBrk="0" hangingPunct="1">
        <a:spcBef>
          <a:spcPct val="20000"/>
        </a:spcBef>
        <a:buFont typeface="Arial" pitchFamily="34" charset="0"/>
        <a:buNone/>
        <a:defRPr lang="ru-RU" sz="32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" b="1"/>
          <a:stretch/>
        </p:blipFill>
        <p:spPr>
          <a:xfrm>
            <a:off x="29633" y="1043127"/>
            <a:ext cx="12192000" cy="5316221"/>
          </a:xfrm>
          <a:prstGeom prst="rect">
            <a:avLst/>
          </a:prstGeom>
        </p:spPr>
      </p:pic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52894" y="6362701"/>
            <a:ext cx="9584265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 hangingPunct="0">
              <a:defRPr sz="2600" b="1">
                <a:solidFill>
                  <a:srgbClr val="003366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 sz="2667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754" y="6359348"/>
            <a:ext cx="2545689" cy="46939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9754" y="6359348"/>
            <a:ext cx="12237160" cy="5280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 hangingPunct="0">
              <a:defRPr sz="2600" b="1">
                <a:solidFill>
                  <a:srgbClr val="003366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 sz="2667" dirty="0">
              <a:solidFill>
                <a:schemeClr val="bg1"/>
              </a:solidFill>
            </a:endParaRPr>
          </a:p>
        </p:txBody>
      </p:sp>
      <p:sp>
        <p:nvSpPr>
          <p:cNvPr id="3" name="Блок-схема: узел 2"/>
          <p:cNvSpPr/>
          <p:nvPr/>
        </p:nvSpPr>
        <p:spPr bwMode="auto">
          <a:xfrm>
            <a:off x="5930900" y="4868333"/>
            <a:ext cx="194733" cy="663706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ru-RU" sz="2267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155934" y="1466789"/>
            <a:ext cx="9360104" cy="1242203"/>
          </a:xfrm>
        </p:spPr>
        <p:txBody>
          <a:bodyPr/>
          <a:lstStyle/>
          <a:p>
            <a:r>
              <a:rPr lang="ru-RU" sz="2400" b="1" dirty="0" smtClean="0"/>
              <a:t>Положительный опыт профилактики производственного травматизма, мотивация работников в сфере безопасности труда </a:t>
            </a:r>
          </a:p>
          <a:p>
            <a:r>
              <a:rPr lang="ru-RU" sz="2400" b="1" dirty="0" smtClean="0"/>
              <a:t>в ООО «</a:t>
            </a:r>
            <a:r>
              <a:rPr lang="ru-RU" sz="2400" b="1" dirty="0"/>
              <a:t>Газпром трансгаз Сургут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  <p:sp>
        <p:nvSpPr>
          <p:cNvPr id="13" name="Текст 4"/>
          <p:cNvSpPr>
            <a:spLocks noGrp="1"/>
          </p:cNvSpPr>
          <p:nvPr>
            <p:ph type="body" sz="quarter" idx="10"/>
          </p:nvPr>
        </p:nvSpPr>
        <p:spPr>
          <a:xfrm>
            <a:off x="7452058" y="5240946"/>
            <a:ext cx="4461275" cy="925935"/>
          </a:xfrm>
        </p:spPr>
        <p:txBody>
          <a:bodyPr/>
          <a:lstStyle/>
          <a:p>
            <a:r>
              <a:rPr lang="ru-RU" sz="2400" b="1" dirty="0" smtClean="0"/>
              <a:t>Начальник отдела охраны труда</a:t>
            </a:r>
          </a:p>
          <a:p>
            <a:r>
              <a:rPr lang="ru-RU" sz="2400" dirty="0" smtClean="0"/>
              <a:t>ЯЛУНИН Олег Юрьевич</a:t>
            </a:r>
          </a:p>
        </p:txBody>
      </p:sp>
    </p:spTree>
    <p:extLst>
      <p:ext uri="{BB962C8B-B14F-4D97-AF65-F5344CB8AC3E}">
        <p14:creationId xmlns:p14="http://schemas.microsoft.com/office/powerpoint/2010/main" val="244346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dirty="0"/>
              <a:t>Основные </a:t>
            </a:r>
            <a:r>
              <a:rPr lang="ru-RU" dirty="0" smtClean="0"/>
              <a:t>сведения ООО «Газпром трансгаз Сургут»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 smtClean="0"/>
              <a:t>Межведомственная комиссия по охране труда при Правительстве ХМАО-Югры 23.11.2022</a:t>
            </a:r>
            <a:endParaRPr lang="ru-RU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6558050" y="1166940"/>
            <a:ext cx="5767482" cy="4962090"/>
            <a:chOff x="6558050" y="1166940"/>
            <a:chExt cx="5767482" cy="496209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6558050" y="1166940"/>
              <a:ext cx="5767482" cy="4962090"/>
              <a:chOff x="7572415" y="2733694"/>
              <a:chExt cx="4253755" cy="3595514"/>
            </a:xfrm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343"/>
              <a:stretch/>
            </p:blipFill>
            <p:spPr bwMode="auto">
              <a:xfrm>
                <a:off x="7572415" y="2733694"/>
                <a:ext cx="3394147" cy="3470449"/>
              </a:xfrm>
              <a:prstGeom prst="rect">
                <a:avLst/>
              </a:prstGeom>
            </p:spPr>
          </p:pic>
          <p:sp>
            <p:nvSpPr>
              <p:cNvPr id="8" name="TextBox 1"/>
              <p:cNvSpPr txBox="1"/>
              <p:nvPr/>
            </p:nvSpPr>
            <p:spPr bwMode="auto">
              <a:xfrm>
                <a:off x="10835060" y="3767704"/>
                <a:ext cx="833966" cy="334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1pPr>
                <a:lvl2pPr marL="3429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6858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0287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13716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17145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0574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24003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27432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800" dirty="0" smtClean="0">
                    <a:solidFill>
                      <a:srgbClr val="003366"/>
                    </a:solidFill>
                    <a:latin typeface="Arial Narrow" pitchFamily="34" charset="0"/>
                  </a:rPr>
                  <a:t>Ямало-Ненецкий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800" dirty="0" smtClean="0">
                    <a:solidFill>
                      <a:srgbClr val="003366"/>
                    </a:solidFill>
                    <a:latin typeface="Arial Narrow" pitchFamily="34" charset="0"/>
                  </a:rPr>
                  <a:t>автономный округ</a:t>
                </a:r>
                <a:endParaRPr lang="ru-RU" sz="800" dirty="0">
                  <a:solidFill>
                    <a:srgbClr val="003366"/>
                  </a:solidFill>
                  <a:latin typeface="Arial Narrow" pitchFamily="34" charset="0"/>
                </a:endParaRPr>
              </a:p>
              <a:p>
                <a:endParaRPr lang="ru-RU" sz="800" dirty="0">
                  <a:solidFill>
                    <a:srgbClr val="003366"/>
                  </a:solidFill>
                </a:endParaRPr>
              </a:p>
            </p:txBody>
          </p:sp>
          <p:sp>
            <p:nvSpPr>
              <p:cNvPr id="10" name="TextBox 35"/>
              <p:cNvSpPr txBox="1"/>
              <p:nvPr/>
            </p:nvSpPr>
            <p:spPr bwMode="auto">
              <a:xfrm>
                <a:off x="10795730" y="4777358"/>
                <a:ext cx="1030440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1pPr>
                <a:lvl2pPr marL="3429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6858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0287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13716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17145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0574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24003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27432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800" dirty="0" smtClean="0">
                    <a:solidFill>
                      <a:srgbClr val="003366"/>
                    </a:solidFill>
                    <a:latin typeface="Arial Narrow" pitchFamily="34" charset="0"/>
                  </a:rPr>
                  <a:t>Ханты-Мансийский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800" dirty="0">
                    <a:solidFill>
                      <a:srgbClr val="003366"/>
                    </a:solidFill>
                    <a:latin typeface="Arial Narrow" pitchFamily="34" charset="0"/>
                  </a:rPr>
                  <a:t>а</a:t>
                </a:r>
                <a:r>
                  <a:rPr lang="ru-RU" sz="800" dirty="0" smtClean="0">
                    <a:solidFill>
                      <a:srgbClr val="003366"/>
                    </a:solidFill>
                    <a:latin typeface="Arial Narrow" pitchFamily="34" charset="0"/>
                  </a:rPr>
                  <a:t>втономный</a:t>
                </a:r>
                <a:r>
                  <a:rPr lang="en-US" sz="800" dirty="0" smtClean="0">
                    <a:solidFill>
                      <a:srgbClr val="003366"/>
                    </a:solidFill>
                    <a:latin typeface="Arial Narrow" pitchFamily="34" charset="0"/>
                  </a:rPr>
                  <a:t> </a:t>
                </a:r>
                <a:r>
                  <a:rPr lang="ru-RU" sz="800" dirty="0" smtClean="0">
                    <a:solidFill>
                      <a:srgbClr val="003366"/>
                    </a:solidFill>
                    <a:latin typeface="Arial Narrow" pitchFamily="34" charset="0"/>
                  </a:rPr>
                  <a:t>округ</a:t>
                </a:r>
                <a:endParaRPr lang="ru-RU" sz="800" dirty="0">
                  <a:solidFill>
                    <a:srgbClr val="003366"/>
                  </a:solidFill>
                  <a:latin typeface="Arial Narrow" pitchFamily="34" charset="0"/>
                </a:endParaRPr>
              </a:p>
              <a:p>
                <a:endParaRPr lang="ru-RU" dirty="0"/>
              </a:p>
            </p:txBody>
          </p:sp>
          <p:sp>
            <p:nvSpPr>
              <p:cNvPr id="11" name="TextBox 36"/>
              <p:cNvSpPr txBox="1"/>
              <p:nvPr/>
            </p:nvSpPr>
            <p:spPr bwMode="auto">
              <a:xfrm>
                <a:off x="9817433" y="5713655"/>
                <a:ext cx="996644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1pPr>
                <a:lvl2pPr marL="3429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6858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0287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13716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17145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0574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24003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27432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800" dirty="0" smtClean="0">
                    <a:solidFill>
                      <a:srgbClr val="003366"/>
                    </a:solidFill>
                    <a:latin typeface="Arial Narrow" pitchFamily="34" charset="0"/>
                  </a:rPr>
                  <a:t>Юг 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800" dirty="0" smtClean="0">
                    <a:solidFill>
                      <a:srgbClr val="003366"/>
                    </a:solidFill>
                    <a:latin typeface="Arial Narrow" pitchFamily="34" charset="0"/>
                  </a:rPr>
                  <a:t>Тюменской области</a:t>
                </a:r>
                <a:endParaRPr lang="ru-RU" sz="800" dirty="0">
                  <a:solidFill>
                    <a:srgbClr val="003366"/>
                  </a:solidFill>
                  <a:latin typeface="Arial Narrow" pitchFamily="34" charset="0"/>
                </a:endParaRPr>
              </a:p>
              <a:p>
                <a:endParaRPr lang="ru-RU" dirty="0"/>
              </a:p>
            </p:txBody>
          </p:sp>
          <p:pic>
            <p:nvPicPr>
              <p:cNvPr id="12" name="Рисунок 11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7" t="22633" r="8867" b="17752"/>
              <a:stretch/>
            </p:blipFill>
            <p:spPr bwMode="auto">
              <a:xfrm>
                <a:off x="9799552" y="5282306"/>
                <a:ext cx="516202" cy="393328"/>
              </a:xfrm>
              <a:prstGeom prst="rect">
                <a:avLst/>
              </a:prstGeom>
            </p:spPr>
          </p:pic>
          <p:pic>
            <p:nvPicPr>
              <p:cNvPr id="13" name="Picture 7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2433" y="3340958"/>
                <a:ext cx="306138" cy="415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Box 71"/>
              <p:cNvSpPr txBox="1"/>
              <p:nvPr/>
            </p:nvSpPr>
            <p:spPr bwMode="auto">
              <a:xfrm>
                <a:off x="10818619" y="2756582"/>
                <a:ext cx="894238" cy="334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1pPr>
                <a:lvl2pPr marL="3429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6858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0287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13716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17145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0574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24003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27432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1200" b="1" dirty="0" smtClean="0">
                    <a:solidFill>
                      <a:srgbClr val="003366"/>
                    </a:solidFill>
                    <a:latin typeface="Arial Narrow" pitchFamily="34" charset="0"/>
                  </a:rPr>
                  <a:t>Регионы 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1200" b="1" dirty="0" smtClean="0">
                    <a:solidFill>
                      <a:srgbClr val="003366"/>
                    </a:solidFill>
                    <a:latin typeface="Arial Narrow" pitchFamily="34" charset="0"/>
                  </a:rPr>
                  <a:t>присутствия</a:t>
                </a:r>
                <a:endParaRPr lang="ru-RU" sz="1200" b="1" dirty="0">
                  <a:solidFill>
                    <a:srgbClr val="003366"/>
                  </a:solidFill>
                </a:endParaRPr>
              </a:p>
            </p:txBody>
          </p:sp>
          <p:pic>
            <p:nvPicPr>
              <p:cNvPr id="15" name="Рисунок 1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0979645" y="4346998"/>
                <a:ext cx="468606" cy="391807"/>
              </a:xfrm>
              <a:prstGeom prst="rect">
                <a:avLst/>
              </a:prstGeom>
            </p:spPr>
          </p:pic>
          <p:cxnSp>
            <p:nvCxnSpPr>
              <p:cNvPr id="16" name="Прямая соединительная линия 15"/>
              <p:cNvCxnSpPr/>
              <p:nvPr/>
            </p:nvCxnSpPr>
            <p:spPr bwMode="auto">
              <a:xfrm>
                <a:off x="10629746" y="3795954"/>
                <a:ext cx="894696" cy="0"/>
              </a:xfrm>
              <a:prstGeom prst="line">
                <a:avLst/>
              </a:prstGeom>
              <a:ln w="6350" cap="rnd">
                <a:solidFill>
                  <a:srgbClr val="0070C0"/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47"/>
              <p:cNvSpPr txBox="1"/>
              <p:nvPr/>
            </p:nvSpPr>
            <p:spPr bwMode="auto">
              <a:xfrm>
                <a:off x="10814077" y="5710130"/>
                <a:ext cx="642707" cy="245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1pPr>
                <a:lvl2pPr marL="3429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6858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0287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13716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17145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0574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24003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2743200" algn="l" defTabSz="685800">
                  <a:defRPr sz="14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r>
                  <a:rPr lang="ru-RU" sz="800" dirty="0" smtClean="0">
                    <a:solidFill>
                      <a:srgbClr val="003366"/>
                    </a:solidFill>
                    <a:latin typeface="Arial Narrow" panose="020B0606020202030204" pitchFamily="34" charset="0"/>
                  </a:rPr>
                  <a:t>Краснодарский </a:t>
                </a:r>
              </a:p>
              <a:p>
                <a:r>
                  <a:rPr lang="ru-RU" sz="800" dirty="0" smtClean="0">
                    <a:solidFill>
                      <a:srgbClr val="003366"/>
                    </a:solidFill>
                    <a:latin typeface="Arial Narrow" panose="020B0606020202030204" pitchFamily="34" charset="0"/>
                  </a:rPr>
                  <a:t>край</a:t>
                </a:r>
                <a:endParaRPr lang="ru-RU" sz="800" dirty="0">
                  <a:solidFill>
                    <a:srgbClr val="003366"/>
                  </a:solidFill>
                  <a:latin typeface="Arial Narrow" panose="020B0606020202030204" pitchFamily="34" charset="0"/>
                </a:endParaRPr>
              </a:p>
            </p:txBody>
          </p:sp>
          <p:pic>
            <p:nvPicPr>
              <p:cNvPr id="18" name="Picture 2" descr="https://www.syl.ru/misc/i/ai/390753/2564911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21726" r="19742"/>
              <a:stretch>
                <a:fillRect/>
              </a:stretch>
            </p:blipFill>
            <p:spPr bwMode="auto">
              <a:xfrm>
                <a:off x="11002925" y="5222816"/>
                <a:ext cx="467732" cy="453053"/>
              </a:xfrm>
              <a:prstGeom prst="rect">
                <a:avLst/>
              </a:prstGeom>
              <a:noFill/>
            </p:spPr>
          </p:pic>
          <p:cxnSp>
            <p:nvCxnSpPr>
              <p:cNvPr id="19" name="Прямая соединительная линия 18"/>
              <p:cNvCxnSpPr/>
              <p:nvPr/>
            </p:nvCxnSpPr>
            <p:spPr bwMode="auto">
              <a:xfrm flipV="1">
                <a:off x="9680446" y="4777358"/>
                <a:ext cx="1843996" cy="16758"/>
              </a:xfrm>
              <a:prstGeom prst="line">
                <a:avLst/>
              </a:prstGeom>
              <a:ln w="6350" cap="rnd">
                <a:solidFill>
                  <a:srgbClr val="0070C0"/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 bwMode="auto">
            <a:xfrm>
              <a:off x="11007102" y="5276412"/>
              <a:ext cx="909330" cy="0"/>
            </a:xfrm>
            <a:prstGeom prst="line">
              <a:avLst/>
            </a:prstGeom>
            <a:ln w="63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 bwMode="auto">
            <a:xfrm flipV="1">
              <a:off x="8256024" y="5274654"/>
              <a:ext cx="2210210" cy="4866"/>
            </a:xfrm>
            <a:prstGeom prst="line">
              <a:avLst/>
            </a:prstGeom>
            <a:ln w="6350" cap="rnd">
              <a:solidFill>
                <a:srgbClr val="0070C0"/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Прямоугольник 5"/>
          <p:cNvSpPr/>
          <p:nvPr/>
        </p:nvSpPr>
        <p:spPr>
          <a:xfrm>
            <a:off x="155934" y="1178975"/>
            <a:ext cx="684007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Arial Narrow"/>
                <a:ea typeface="Arial Narrow"/>
              </a:rPr>
              <a:t>Общество является газотранспортным предприятием Единой системы газоснабжения Российской Федерации. </a:t>
            </a:r>
            <a:endParaRPr lang="ru-RU" sz="2000" dirty="0" smtClean="0">
              <a:solidFill>
                <a:schemeClr val="tx2"/>
              </a:solidFill>
              <a:latin typeface="Arial Narrow"/>
              <a:ea typeface="Arial Narrow"/>
            </a:endParaRPr>
          </a:p>
          <a:p>
            <a:endParaRPr lang="ru-RU" sz="2000" dirty="0" smtClean="0">
              <a:solidFill>
                <a:schemeClr val="tx2"/>
              </a:solidFill>
              <a:latin typeface="Arial Narrow"/>
              <a:ea typeface="Arial Narrow"/>
            </a:endParaRPr>
          </a:p>
          <a:p>
            <a:r>
              <a:rPr lang="ru-RU" sz="2000" dirty="0">
                <a:solidFill>
                  <a:schemeClr val="tx2"/>
                </a:solidFill>
                <a:latin typeface="Arial Narrow"/>
                <a:ea typeface="Arial Narrow"/>
              </a:rPr>
              <a:t>Основным видом экономической деятельности Общества является:</a:t>
            </a:r>
          </a:p>
          <a:p>
            <a:r>
              <a:rPr lang="ru-RU" sz="2000" dirty="0">
                <a:solidFill>
                  <a:schemeClr val="tx2"/>
                </a:solidFill>
                <a:latin typeface="Arial Narrow"/>
                <a:ea typeface="Arial Narrow"/>
              </a:rPr>
              <a:t>- транспортирование по трубопроводам газа (ОКВЭД 49.50.21).</a:t>
            </a:r>
          </a:p>
          <a:p>
            <a:endParaRPr lang="ru-RU" sz="2000" dirty="0" smtClean="0">
              <a:solidFill>
                <a:schemeClr val="tx2"/>
              </a:solidFill>
              <a:latin typeface="Arial Narrow"/>
              <a:ea typeface="Arial Narrow"/>
            </a:endParaRPr>
          </a:p>
          <a:p>
            <a:r>
              <a:rPr lang="ru-RU" sz="2000" dirty="0" smtClean="0">
                <a:solidFill>
                  <a:schemeClr val="tx2"/>
                </a:solidFill>
                <a:latin typeface="Arial Narrow"/>
                <a:ea typeface="Arial Narrow"/>
              </a:rPr>
              <a:t>Производственная деятельность Общества осуществляется на территории юга Тюменской области, ХМАО-Югры и ЯНАО. </a:t>
            </a:r>
          </a:p>
          <a:p>
            <a:endParaRPr lang="ru-RU" sz="2000" dirty="0" smtClean="0">
              <a:solidFill>
                <a:schemeClr val="tx2"/>
              </a:solidFill>
              <a:latin typeface="Arial Narrow"/>
              <a:ea typeface="Arial Narrow"/>
            </a:endParaRPr>
          </a:p>
          <a:p>
            <a:r>
              <a:rPr lang="ru-RU" sz="2000" dirty="0" smtClean="0">
                <a:solidFill>
                  <a:schemeClr val="tx2"/>
                </a:solidFill>
                <a:latin typeface="Arial Narrow"/>
                <a:ea typeface="Arial Narrow"/>
              </a:rPr>
              <a:t>В </a:t>
            </a:r>
            <a:r>
              <a:rPr lang="ru-RU" sz="2000" dirty="0">
                <a:solidFill>
                  <a:schemeClr val="tx2"/>
                </a:solidFill>
                <a:latin typeface="Arial Narrow"/>
                <a:ea typeface="Arial Narrow"/>
              </a:rPr>
              <a:t>состав Общества входит </a:t>
            </a:r>
            <a:r>
              <a:rPr lang="ru-RU" sz="2000" b="1" dirty="0">
                <a:solidFill>
                  <a:schemeClr val="tx2"/>
                </a:solidFill>
                <a:latin typeface="Arial Narrow"/>
                <a:ea typeface="Arial Narrow"/>
              </a:rPr>
              <a:t>26 филиалов</a:t>
            </a:r>
            <a:r>
              <a:rPr lang="ru-RU" sz="2000" dirty="0">
                <a:solidFill>
                  <a:schemeClr val="tx2"/>
                </a:solidFill>
                <a:latin typeface="Arial Narrow"/>
                <a:ea typeface="Arial Narrow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Arial Narrow"/>
                <a:ea typeface="Arial Narrow"/>
              </a:rPr>
              <a:t>в том числе 14 </a:t>
            </a:r>
            <a:r>
              <a:rPr lang="ru-RU" sz="2000" dirty="0">
                <a:solidFill>
                  <a:schemeClr val="tx2"/>
                </a:solidFill>
                <a:latin typeface="Arial Narrow"/>
                <a:ea typeface="Arial Narrow"/>
              </a:rPr>
              <a:t>линейных производственных управлений магистральных газопроводов (</a:t>
            </a:r>
            <a:r>
              <a:rPr lang="ru-RU" sz="2000" dirty="0" smtClean="0">
                <a:solidFill>
                  <a:schemeClr val="tx2"/>
                </a:solidFill>
                <a:latin typeface="Arial Narrow"/>
                <a:ea typeface="Arial Narrow"/>
              </a:rPr>
              <a:t>ЛПУМГ), 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Arial Narrow"/>
                <a:ea typeface="Arial Narrow"/>
              </a:rPr>
              <a:t>а так же </a:t>
            </a:r>
            <a:r>
              <a:rPr lang="ru-RU" sz="2000" dirty="0">
                <a:solidFill>
                  <a:schemeClr val="tx2"/>
                </a:solidFill>
                <a:latin typeface="Arial Narrow"/>
                <a:ea typeface="Arial Narrow"/>
              </a:rPr>
              <a:t>12 </a:t>
            </a:r>
            <a:r>
              <a:rPr lang="ru-RU" sz="2000" dirty="0" smtClean="0">
                <a:solidFill>
                  <a:schemeClr val="tx2"/>
                </a:solidFill>
                <a:latin typeface="Arial Narrow"/>
                <a:ea typeface="Arial Narrow"/>
              </a:rPr>
              <a:t>сервисных филиалов и филиалов социально-культурной направленности.</a:t>
            </a:r>
          </a:p>
          <a:p>
            <a:endParaRPr lang="ru-RU" sz="2000" dirty="0">
              <a:solidFill>
                <a:schemeClr val="tx2"/>
              </a:solidFill>
              <a:latin typeface="Arial Narrow"/>
              <a:ea typeface="Arial Narrow"/>
            </a:endParaRPr>
          </a:p>
          <a:p>
            <a:r>
              <a:rPr lang="ru-RU" sz="2000" dirty="0">
                <a:solidFill>
                  <a:schemeClr val="tx2"/>
                </a:solidFill>
                <a:latin typeface="Arial Narrow"/>
                <a:ea typeface="Arial Narrow"/>
              </a:rPr>
              <a:t>Среднесписочная численность персонала </a:t>
            </a:r>
            <a:r>
              <a:rPr lang="ru-RU" sz="2000" dirty="0" smtClean="0">
                <a:solidFill>
                  <a:schemeClr val="tx2"/>
                </a:solidFill>
                <a:latin typeface="Arial Narrow"/>
                <a:ea typeface="Arial Narrow"/>
              </a:rPr>
              <a:t>за </a:t>
            </a:r>
            <a:r>
              <a:rPr lang="ru-RU" sz="2000" dirty="0">
                <a:solidFill>
                  <a:schemeClr val="tx2"/>
                </a:solidFill>
                <a:latin typeface="Arial Narrow"/>
                <a:ea typeface="Arial Narrow"/>
              </a:rPr>
              <a:t>2021 год </a:t>
            </a:r>
            <a:r>
              <a:rPr lang="ru-RU" sz="2000" dirty="0" smtClean="0">
                <a:solidFill>
                  <a:schemeClr val="tx2"/>
                </a:solidFill>
                <a:latin typeface="Arial Narrow"/>
                <a:ea typeface="Arial Narrow"/>
              </a:rPr>
              <a:t>– </a:t>
            </a:r>
          </a:p>
          <a:p>
            <a:r>
              <a:rPr lang="ru-RU" sz="2000" b="1" dirty="0" smtClean="0">
                <a:solidFill>
                  <a:schemeClr val="tx2"/>
                </a:solidFill>
                <a:latin typeface="Arial Narrow"/>
                <a:ea typeface="Arial Narrow"/>
              </a:rPr>
              <a:t>8598 человек</a:t>
            </a:r>
            <a:r>
              <a:rPr lang="ru-RU" sz="2000" dirty="0" smtClean="0">
                <a:solidFill>
                  <a:schemeClr val="tx2"/>
                </a:solidFill>
                <a:latin typeface="Arial Narrow"/>
                <a:ea typeface="Arial Narrow"/>
              </a:rPr>
              <a:t>.</a:t>
            </a:r>
          </a:p>
          <a:p>
            <a:endParaRPr lang="ru-RU" dirty="0">
              <a:solidFill>
                <a:schemeClr val="tx2"/>
              </a:solidFill>
              <a:latin typeface="Arial Narrow"/>
              <a:ea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58697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dirty="0"/>
              <a:t>Сведения о системой управления производственной безопасностью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 smtClean="0"/>
              <a:t>Межведомственная комиссия по охране труда при Правительстве ХМАО-Югры 23.11.2022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6023" y="1099704"/>
            <a:ext cx="3804234" cy="53039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11281" y="1078529"/>
            <a:ext cx="83573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Деятельность Общества в области организации и обеспечения производственной безопасности осуществляется в соответствии с 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Единой системой управления производственной безопасностью ПАО «Газпром» (ЕСУПБ) </a:t>
            </a:r>
          </a:p>
          <a:p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(СТО ПАО «Газпром» серии 18000)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2247528"/>
            <a:ext cx="83460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Цели 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ЕСУПБ: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В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ыполнение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принятых обязательств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Политики ПАО «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Газпром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». 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Предотвращения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возникновения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происшествий.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Обеспечения 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работников последовательным описанием 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ЕСУПБ.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Обеспечения  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целостности   ЕСУПБ   при   возможных  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изменениях.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Обеспечения 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функционирования  и  постоянного  совершенствования ЕСУПБ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Задачи ЕСУПБ: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Контроль 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за  соблюдением  требований производственной 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безопасности.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условий для укрепления производственной и технологической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дисциплины.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Обеспечение противоаварийной устойчивости и снижения уровня происшествий. 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Оценка   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уровня    безопасности   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производства.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Обеспечение выполнение мероприятий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в области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Управление основными рисками в области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производственной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безопасности.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Взаимодействие с органами государственного контроля и надзора.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59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dirty="0" smtClean="0"/>
              <a:t>Элементы Единой системы </a:t>
            </a:r>
            <a:r>
              <a:rPr lang="ru-RU" dirty="0"/>
              <a:t>управления производственной безопасностью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ПАО </a:t>
            </a:r>
            <a:r>
              <a:rPr lang="ru-RU" dirty="0"/>
              <a:t>«Газпром» 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58926" y="1326109"/>
            <a:ext cx="3168352" cy="804916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Политика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(декларация о намерениях)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45806" y="2357503"/>
            <a:ext cx="3096347" cy="7580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Цели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(конкретные , измеримые)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79415" y="3582685"/>
            <a:ext cx="2551453" cy="6320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Оценка рисков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45805" y="4726343"/>
            <a:ext cx="3096348" cy="9954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Разработка мер управления рисками (мероприятия)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58926" y="5474109"/>
            <a:ext cx="3168352" cy="749397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Мониторинг 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мер управления рисками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25819" y="4726343"/>
            <a:ext cx="2845508" cy="9954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Анализ достижения целей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5471" y="3582685"/>
            <a:ext cx="2304256" cy="6320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Доклад высшему руководству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1064" y="2267151"/>
            <a:ext cx="3167334" cy="9461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Принятие решения о эффективности и совершенствования ЕСУПБ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7327278" y="1588579"/>
            <a:ext cx="2188760" cy="696917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0056044" y="3143125"/>
            <a:ext cx="0" cy="393974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9578027" y="4234213"/>
            <a:ext cx="0" cy="45974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12" idx="3"/>
          </p:cNvCxnSpPr>
          <p:nvPr/>
        </p:nvCxnSpPr>
        <p:spPr>
          <a:xfrm flipH="1">
            <a:off x="7327278" y="5474109"/>
            <a:ext cx="1018527" cy="374699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3503270" y="5474111"/>
            <a:ext cx="612708" cy="37469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2135956" y="4281611"/>
            <a:ext cx="2356" cy="412348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1505949" y="3248998"/>
            <a:ext cx="0" cy="333687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2135956" y="1575372"/>
            <a:ext cx="2022970" cy="710124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72441" y="3143125"/>
            <a:ext cx="33842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Постоянное </a:t>
            </a:r>
          </a:p>
          <a:p>
            <a:pPr algn="ctr"/>
            <a:r>
              <a:rPr lang="ru-RU" sz="3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совершенствование</a:t>
            </a:r>
            <a:endParaRPr lang="ru-RU" sz="3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345805" y="2338001"/>
            <a:ext cx="3096347" cy="869985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Цели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(конкретные , измеримые)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9279414" y="3586323"/>
            <a:ext cx="2551453" cy="671029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Оценка рисков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355488" y="4706841"/>
            <a:ext cx="3096348" cy="1014913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Разработка мер управления рисками (мероприятия)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34918" y="4706842"/>
            <a:ext cx="3136408" cy="995412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Анализ достижения целей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45470" y="3608770"/>
            <a:ext cx="2304256" cy="651527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Доклад высшему руководству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42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sz="2000" dirty="0"/>
              <a:t>ПОЛИТИКА ПАО «ГАЗПРОМ» </a:t>
            </a:r>
            <a:r>
              <a:rPr lang="ru-RU" sz="2000" dirty="0" smtClean="0"/>
              <a:t>В </a:t>
            </a:r>
            <a:r>
              <a:rPr lang="ru-RU" sz="2000" dirty="0"/>
              <a:t>ОБЛАСТИ ОХРАНЫ ТРУДА, ПРОМЫШЛЕННОЙ И ПОЖАРНОЙ БЕЗОПАСНОСТИ, БЕЗОПАСНОСТИ ДОРОЖНОГО ДВИЖЕНИЯ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 smtClean="0"/>
              <a:t>Межведомственная комиссия по охране труда при Правительстве ХМАО-Югры 23.11.2022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6023" y="1125997"/>
            <a:ext cx="3709715" cy="518303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8" name="Прямоугольник 7"/>
          <p:cNvSpPr/>
          <p:nvPr/>
        </p:nvSpPr>
        <p:spPr>
          <a:xfrm>
            <a:off x="38510" y="1125997"/>
            <a:ext cx="80760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Основными целями ПАО «Газпром» 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</a:t>
            </a:r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области охраны труда, промышленной и пожарной 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безопасности</a:t>
            </a:r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, безопасности дорожного движения 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являются: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оздание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безопасных условий труда, сохранение жизни и здоровья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работников. 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Снижение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рисков аварий и инцидентов на опасных производственных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объектах.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Снижение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рисков дорожно-транспортных происшествий, связанных с производственной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деятельностью.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Обеспечение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пожарной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безопасности.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Цели достигаются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путем предупреждения несчастных случаев, профессиональных заболеваний, аварий, инцидентов,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пожаров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, дорожно-транспортных происшествий на основе: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Идентификации опасностей.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Оценки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и управления рисками в области производственной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безопасности. 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Повышения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компетентности работников и их представителей, вовлечения их в систему управления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производственной безопасностью.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31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sz="2800" dirty="0"/>
              <a:t>Сведения о пострадавших при несчастных случаях в</a:t>
            </a:r>
            <a:br>
              <a:rPr lang="ru-RU" sz="2800" dirty="0"/>
            </a:br>
            <a:r>
              <a:rPr lang="ru-RU" sz="2800" dirty="0"/>
              <a:t>    ООО «Газпром трансгаз Сургут» за период </a:t>
            </a:r>
            <a:r>
              <a:rPr lang="ru-RU" sz="2800" dirty="0" smtClean="0"/>
              <a:t>2015-2021 гг.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268976"/>
            <a:ext cx="32159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 период 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2015-2021 гг. 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Обществе произошло 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несчастных случая 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на производстве.</a:t>
            </a:r>
          </a:p>
          <a:p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Пострадало 3 человека</a:t>
            </a:r>
          </a:p>
          <a:p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966" y="1088974"/>
            <a:ext cx="9144005" cy="524885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63158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lIns="0" tIns="0" rIns="0" bIns="0" anchor="ctr" anchorCtr="0"/>
          <a:lstStyle/>
          <a:p>
            <a:pPr algn="ctr"/>
            <a:r>
              <a:rPr lang="ru-RU" dirty="0"/>
              <a:t>Стратегия развития ЕСУПБ в ПАО «Газпром» на период 2021-2030 годов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-1" y="1093296"/>
            <a:ext cx="8346025" cy="563231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Основная задача развития КПБ: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изменении сознания работников и создании условий, обеспечивающих полное неприятие нарушений в области производственной безопасности без дополнительного контроля «сверху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».</a:t>
            </a:r>
          </a:p>
          <a:p>
            <a:pPr algn="just"/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Основными направлениями деятельности Общества в рамках развития 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КПБ: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Лидерство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руководителей и приверженность работников по вопросам производственной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безопасности.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Вовлеченность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руководителей и работников всех уровней организации в формирование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КПБ.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Постоянное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обучение работников в области производственной безопасности;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Высокий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уровень информированности на всех уровнях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организации.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Ответственное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отношение к собственной безопасности и нулевая терпимость к нарушениям требований ПБ, опасным условиям и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событиям.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Осознанная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ответственность работников за предупреждение происшествий, в результате которых могут пострадать люди или может быть нанесен ущерб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организации.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Эффективная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система мотивации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работников.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Мониторинг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текущего уровня КПБ.</a:t>
            </a:r>
          </a:p>
          <a:p>
            <a:pPr algn="just"/>
            <a:endParaRPr lang="ru-RU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just"/>
            <a:endParaRPr lang="ru-RU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6" name="Group 8"/>
          <p:cNvGrpSpPr>
            <a:grpSpLocks noChangeAspect="1"/>
          </p:cNvGrpSpPr>
          <p:nvPr/>
        </p:nvGrpSpPr>
        <p:grpSpPr bwMode="auto">
          <a:xfrm>
            <a:off x="8526027" y="1178975"/>
            <a:ext cx="3510039" cy="4493799"/>
            <a:chOff x="4109" y="547"/>
            <a:chExt cx="1627" cy="2083"/>
          </a:xfrm>
        </p:grpSpPr>
        <p:sp>
          <p:nvSpPr>
            <p:cNvPr id="37" name="AutoShape 7"/>
            <p:cNvSpPr>
              <a:spLocks noChangeAspect="1" noChangeArrowheads="1" noTextEdit="1"/>
            </p:cNvSpPr>
            <p:nvPr/>
          </p:nvSpPr>
          <p:spPr bwMode="auto">
            <a:xfrm>
              <a:off x="4109" y="547"/>
              <a:ext cx="1626" cy="208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pic>
          <p:nvPicPr>
            <p:cNvPr id="38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9" y="547"/>
              <a:ext cx="1627" cy="208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786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dirty="0"/>
              <a:t>Формирование культуры безопасности труда в организации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9016" y="1284057"/>
            <a:ext cx="7867006" cy="2883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67" b="1" dirty="0">
                <a:solidFill>
                  <a:schemeClr val="bg1"/>
                </a:solidFill>
                <a:latin typeface="Arial Narrow" panose="020B0606020202030204" pitchFamily="34" charset="0"/>
              </a:rPr>
              <a:t>Культура производственной безопасности: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267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67" dirty="0">
                <a:solidFill>
                  <a:schemeClr val="bg1"/>
                </a:solidFill>
                <a:latin typeface="Arial Narrow" panose="020B0606020202030204" pitchFamily="34" charset="0"/>
              </a:rPr>
              <a:t>Квалификационная и психологическая подготовленность всех работников Общества, при которой обеспечение производственной безопасности является приоритетной целью и внутренней потребностью, приводящей к осознанию личной ответственности и к самоконтролю при выполнении всех работ, влияющих на производственную безопасность.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52807" y="4128512"/>
            <a:ext cx="26132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СТО 18000.1-001-2021 п.3.1.22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024" y="1127449"/>
            <a:ext cx="3676627" cy="51731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184239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grpSp>
        <p:nvGrpSpPr>
          <p:cNvPr id="79" name="Группа 78"/>
          <p:cNvGrpSpPr/>
          <p:nvPr/>
        </p:nvGrpSpPr>
        <p:grpSpPr>
          <a:xfrm>
            <a:off x="147051" y="1178975"/>
            <a:ext cx="11700130" cy="4841830"/>
            <a:chOff x="1508499" y="1824499"/>
            <a:chExt cx="8237284" cy="3852095"/>
          </a:xfrm>
        </p:grpSpPr>
        <p:sp>
          <p:nvSpPr>
            <p:cNvPr id="47" name="Прямоугольник 46"/>
            <p:cNvSpPr/>
            <p:nvPr/>
          </p:nvSpPr>
          <p:spPr bwMode="auto">
            <a:xfrm>
              <a:off x="1813495" y="3671983"/>
              <a:ext cx="1554999" cy="936401"/>
            </a:xfrm>
            <a:prstGeom prst="rect">
              <a:avLst/>
            </a:prstGeom>
            <a:solidFill>
              <a:srgbClr val="808080">
                <a:lumMod val="20000"/>
                <a:lumOff val="80000"/>
              </a:srgbClr>
            </a:solidFill>
            <a:ln w="19050">
              <a:solidFill>
                <a:srgbClr val="FFFF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8" name="Прямоугольник 47"/>
            <p:cNvSpPr/>
            <p:nvPr/>
          </p:nvSpPr>
          <p:spPr bwMode="auto">
            <a:xfrm>
              <a:off x="1816319" y="3381894"/>
              <a:ext cx="1552175" cy="281592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FFFFFF"/>
                </a:solidFill>
                <a:latin typeface="Arial Narrow" pitchFamily="34" charset="0"/>
              </a:endParaRPr>
            </a:p>
          </p:txBody>
        </p:sp>
        <p:sp>
          <p:nvSpPr>
            <p:cNvPr id="49" name="Прямоугольник 48"/>
            <p:cNvSpPr/>
            <p:nvPr/>
          </p:nvSpPr>
          <p:spPr bwMode="auto">
            <a:xfrm>
              <a:off x="3360811" y="3308732"/>
              <a:ext cx="1506073" cy="1318178"/>
            </a:xfrm>
            <a:prstGeom prst="rect">
              <a:avLst/>
            </a:prstGeom>
            <a:solidFill>
              <a:srgbClr val="808080">
                <a:lumMod val="20000"/>
                <a:lumOff val="80000"/>
              </a:srgbClr>
            </a:solidFill>
            <a:ln w="19050">
              <a:solidFill>
                <a:srgbClr val="FFFF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50" name="Прямоугольник 49"/>
            <p:cNvSpPr/>
            <p:nvPr/>
          </p:nvSpPr>
          <p:spPr bwMode="auto">
            <a:xfrm>
              <a:off x="4883171" y="2992712"/>
              <a:ext cx="1451362" cy="1630558"/>
            </a:xfrm>
            <a:prstGeom prst="rect">
              <a:avLst/>
            </a:prstGeom>
            <a:solidFill>
              <a:srgbClr val="808080">
                <a:lumMod val="20000"/>
                <a:lumOff val="80000"/>
              </a:srgbClr>
            </a:solidFill>
            <a:ln w="19050">
              <a:solidFill>
                <a:srgbClr val="FFFF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51" name="Прямоугольник 50"/>
            <p:cNvSpPr/>
            <p:nvPr/>
          </p:nvSpPr>
          <p:spPr bwMode="auto">
            <a:xfrm>
              <a:off x="4883171" y="2658486"/>
              <a:ext cx="1451362" cy="32273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  <a:latin typeface="Arial Narrow" pitchFamily="34" charset="0"/>
              </a:endParaRPr>
            </a:p>
          </p:txBody>
        </p:sp>
        <p:sp>
          <p:nvSpPr>
            <p:cNvPr id="52" name="Прямоугольник 51"/>
            <p:cNvSpPr/>
            <p:nvPr/>
          </p:nvSpPr>
          <p:spPr bwMode="auto">
            <a:xfrm>
              <a:off x="6350820" y="2582794"/>
              <a:ext cx="1512834" cy="2048400"/>
            </a:xfrm>
            <a:prstGeom prst="rect">
              <a:avLst/>
            </a:prstGeom>
            <a:solidFill>
              <a:srgbClr val="808080">
                <a:lumMod val="20000"/>
                <a:lumOff val="80000"/>
              </a:srgbClr>
            </a:solidFill>
            <a:ln w="19050">
              <a:solidFill>
                <a:srgbClr val="FFFF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53" name="Прямоугольник 52"/>
            <p:cNvSpPr/>
            <p:nvPr/>
          </p:nvSpPr>
          <p:spPr bwMode="auto">
            <a:xfrm>
              <a:off x="6350820" y="2260064"/>
              <a:ext cx="1512834" cy="32273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  <a:latin typeface="Arial Narrow" pitchFamily="34" charset="0"/>
              </a:endParaRPr>
            </a:p>
          </p:txBody>
        </p:sp>
        <p:sp>
          <p:nvSpPr>
            <p:cNvPr id="54" name="Прямоугольник 53"/>
            <p:cNvSpPr/>
            <p:nvPr/>
          </p:nvSpPr>
          <p:spPr bwMode="auto">
            <a:xfrm>
              <a:off x="7887624" y="2226737"/>
              <a:ext cx="1544040" cy="2402932"/>
            </a:xfrm>
            <a:prstGeom prst="rect">
              <a:avLst/>
            </a:prstGeom>
            <a:solidFill>
              <a:srgbClr val="808080">
                <a:lumMod val="20000"/>
                <a:lumOff val="80000"/>
              </a:srgbClr>
            </a:solidFill>
            <a:ln w="19050">
              <a:solidFill>
                <a:srgbClr val="FFFFFF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55" name="Прямоугольник 54"/>
            <p:cNvSpPr/>
            <p:nvPr/>
          </p:nvSpPr>
          <p:spPr bwMode="auto">
            <a:xfrm>
              <a:off x="7887624" y="1956774"/>
              <a:ext cx="1528205" cy="244863"/>
            </a:xfrm>
            <a:prstGeom prst="rect">
              <a:avLst/>
            </a:prstGeom>
            <a:solidFill>
              <a:srgbClr val="0033CC"/>
            </a:solidFill>
            <a:ln>
              <a:solidFill>
                <a:srgbClr val="0066CC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400" b="1">
                <a:solidFill>
                  <a:srgbClr val="FFFFFF"/>
                </a:solidFill>
                <a:latin typeface="Arial Narrow" pitchFamily="34" charset="0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 bwMode="auto">
            <a:xfrm>
              <a:off x="3360811" y="2966496"/>
              <a:ext cx="1490703" cy="32273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  <a:latin typeface="Arial Narrow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173420" y="3409627"/>
              <a:ext cx="827466" cy="244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000000"/>
                  </a:solidFill>
                  <a:latin typeface="Arial Narrow" pitchFamily="34" charset="0"/>
                </a:rPr>
                <a:t>НАЧАЛЬНЫЙ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013070" y="2694064"/>
              <a:ext cx="1176194" cy="244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000000"/>
                  </a:solidFill>
                  <a:latin typeface="Arial Narrow" pitchFamily="34" charset="0"/>
                </a:rPr>
                <a:t>ПРОГНОЗИРУЕМЫЙ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689077" y="3004925"/>
              <a:ext cx="870352" cy="244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000000"/>
                  </a:solidFill>
                  <a:latin typeface="Arial Narrow" pitchFamily="34" charset="0"/>
                </a:rPr>
                <a:t>РЕАКТИВНЫЙ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697401" y="2297728"/>
              <a:ext cx="956123" cy="244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000000"/>
                  </a:solidFill>
                  <a:latin typeface="Arial Narrow" pitchFamily="34" charset="0"/>
                </a:rPr>
                <a:t>ПРОАКТИВНЫЙ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227593" y="1956774"/>
              <a:ext cx="870352" cy="244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FFFFFF"/>
                  </a:solidFill>
                  <a:latin typeface="Arial Narrow" pitchFamily="34" charset="0"/>
                </a:rPr>
                <a:t>КРЕАТИВНЫЙ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274057" y="1824499"/>
              <a:ext cx="3438117" cy="440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000000"/>
                  </a:solidFill>
                  <a:latin typeface="Arial Narrow" pitchFamily="34" charset="0"/>
                </a:rPr>
                <a:t>Экспертная оценка уровня культуры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000000"/>
                  </a:solidFill>
                  <a:latin typeface="Arial Narrow" pitchFamily="34" charset="0"/>
                </a:rPr>
                <a:t>производственной </a:t>
              </a:r>
              <a:r>
                <a:rPr lang="ru-RU" sz="1600" b="1" dirty="0">
                  <a:solidFill>
                    <a:srgbClr val="000000"/>
                  </a:solidFill>
                  <a:latin typeface="Arial Narrow" pitchFamily="34" charset="0"/>
                </a:rPr>
                <a:t>безопасности</a:t>
              </a:r>
              <a:r>
                <a:rPr lang="ru-RU" sz="1400" b="1" dirty="0">
                  <a:solidFill>
                    <a:srgbClr val="000000"/>
                  </a:solidFill>
                  <a:latin typeface="Arial Narrow" pitchFamily="34" charset="0"/>
                </a:rPr>
                <a:t> ПАО «Газпром»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932381" y="3725633"/>
              <a:ext cx="1348762" cy="661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>
                  <a:solidFill>
                    <a:srgbClr val="000000"/>
                  </a:solidFill>
                  <a:latin typeface="Arial Narrow" pitchFamily="34" charset="0"/>
                </a:rPr>
                <a:t>Меры обеспечения безопасности носят случайный характер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443309" y="3321747"/>
              <a:ext cx="1348762" cy="1248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>
                  <a:solidFill>
                    <a:srgbClr val="000000"/>
                  </a:solidFill>
                  <a:latin typeface="Arial Narrow" pitchFamily="34" charset="0"/>
                </a:rPr>
                <a:t>Принимаются меры обеспечения производственной безопасности каждый раз после события.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442358" y="2897600"/>
              <a:ext cx="1383440" cy="1444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>
                  <a:solidFill>
                    <a:srgbClr val="000000"/>
                  </a:solidFill>
                  <a:latin typeface="Arial Narrow" pitchFamily="34" charset="0"/>
                </a:rPr>
                <a:t>Общие ценности и лидерство обеспечивают постоянное совершенствование производственной безопасности. 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934473" y="3277820"/>
              <a:ext cx="1348762" cy="1052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>
                  <a:solidFill>
                    <a:srgbClr val="000000"/>
                  </a:solidFill>
                  <a:latin typeface="Arial Narrow" pitchFamily="34" charset="0"/>
                </a:rPr>
                <a:t>Созданы основные элементы обеспечения производственной безопасности.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15313" y="2757536"/>
              <a:ext cx="1348762" cy="1248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>
                  <a:solidFill>
                    <a:srgbClr val="000000"/>
                  </a:solidFill>
                  <a:latin typeface="Arial Narrow" pitchFamily="34" charset="0"/>
                </a:rPr>
                <a:t>Система обеспечения производственной безопасности – способ ведения бизнеса. </a:t>
              </a:r>
            </a:p>
          </p:txBody>
        </p:sp>
        <p:cxnSp>
          <p:nvCxnSpPr>
            <p:cNvPr id="68" name="Прямая соединительная линия 67"/>
            <p:cNvCxnSpPr/>
            <p:nvPr/>
          </p:nvCxnSpPr>
          <p:spPr bwMode="auto">
            <a:xfrm>
              <a:off x="2405959" y="2292550"/>
              <a:ext cx="2528514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Прямая со стрелкой 68"/>
            <p:cNvCxnSpPr/>
            <p:nvPr/>
          </p:nvCxnSpPr>
          <p:spPr bwMode="auto">
            <a:xfrm>
              <a:off x="4934473" y="2292550"/>
              <a:ext cx="290534" cy="323648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Прямая со стрелкой 69"/>
            <p:cNvCxnSpPr/>
            <p:nvPr/>
          </p:nvCxnSpPr>
          <p:spPr bwMode="auto">
            <a:xfrm>
              <a:off x="5441217" y="1926615"/>
              <a:ext cx="914400" cy="914400"/>
            </a:xfrm>
            <a:prstGeom prst="straightConnector1">
              <a:avLst/>
            </a:prstGeom>
            <a:noFill/>
            <a:ln>
              <a:noFill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" name="Овал 70"/>
            <p:cNvSpPr/>
            <p:nvPr/>
          </p:nvSpPr>
          <p:spPr bwMode="auto">
            <a:xfrm>
              <a:off x="5170885" y="2575457"/>
              <a:ext cx="103719" cy="91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  <a:latin typeface="Arial Narrow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508499" y="5211355"/>
              <a:ext cx="8237284" cy="465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>
                  <a:solidFill>
                    <a:srgbClr val="FF0000"/>
                  </a:solidFill>
                  <a:latin typeface="Arial Narrow" pitchFamily="34" charset="0"/>
                </a:rPr>
                <a:t>Основная задача развития культуры производственной безопасности – изменение сознания работников и создание условий, обеспечивающих полное неприятие нарушений без дополнительного контроля «сверху».</a:t>
              </a:r>
            </a:p>
          </p:txBody>
        </p:sp>
        <p:cxnSp>
          <p:nvCxnSpPr>
            <p:cNvPr id="73" name="Прямая со стрелкой 72">
              <a:extLst>
                <a:ext uri="{FF2B5EF4-FFF2-40B4-BE49-F238E27FC236}">
                  <a16:creationId xmlns:a16="http://schemas.microsoft.com/office/drawing/2014/main" id="{C2FEA408-682F-4BE6-AA77-433D4F8C9359}"/>
                </a:ext>
              </a:extLst>
            </p:cNvPr>
            <p:cNvCxnSpPr/>
            <p:nvPr/>
          </p:nvCxnSpPr>
          <p:spPr bwMode="auto">
            <a:xfrm>
              <a:off x="1813495" y="4811939"/>
              <a:ext cx="7602334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B050"/>
              </a:solidFill>
              <a:prstDash val="solid"/>
              <a:tailEnd type="triangle"/>
            </a:ln>
            <a:effectLst/>
          </p:spPr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2F95885-A99D-4102-A1A5-0E7715AF7AE8}"/>
                </a:ext>
              </a:extLst>
            </p:cNvPr>
            <p:cNvSpPr txBox="1"/>
            <p:nvPr/>
          </p:nvSpPr>
          <p:spPr>
            <a:xfrm>
              <a:off x="1724375" y="4799172"/>
              <a:ext cx="7602334" cy="293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B050"/>
                  </a:solidFill>
                  <a:latin typeface="Arial Narrow" pitchFamily="34" charset="0"/>
                </a:rPr>
                <a:t>Рост доверия и ответственности</a:t>
              </a:r>
            </a:p>
          </p:txBody>
        </p:sp>
        <p:cxnSp>
          <p:nvCxnSpPr>
            <p:cNvPr id="75" name="Прямая со стрелкой 74">
              <a:extLst>
                <a:ext uri="{FF2B5EF4-FFF2-40B4-BE49-F238E27FC236}">
                  <a16:creationId xmlns:a16="http://schemas.microsoft.com/office/drawing/2014/main" id="{C1CD01E6-719F-46DC-8AFB-729CFA0B669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9561946" y="1926615"/>
              <a:ext cx="0" cy="2696655"/>
            </a:xfrm>
            <a:prstGeom prst="straightConnector1">
              <a:avLst/>
            </a:prstGeom>
            <a:noFill/>
            <a:ln w="38100" cap="flat" cmpd="sng" algn="ctr">
              <a:solidFill>
                <a:srgbClr val="00B050"/>
              </a:solidFill>
              <a:prstDash val="solid"/>
              <a:tailEnd type="triangle"/>
            </a:ln>
            <a:effectLst/>
          </p:spPr>
        </p:cxn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1929F026-CFC0-42D4-BDD5-DF1F9ED839B7}"/>
              </a:ext>
            </a:extLst>
          </p:cNvPr>
          <p:cNvSpPr txBox="1"/>
          <p:nvPr/>
        </p:nvSpPr>
        <p:spPr>
          <a:xfrm rot="16200000">
            <a:off x="10005096" y="2859892"/>
            <a:ext cx="3493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</a:rPr>
              <a:t>Рост информированности</a:t>
            </a:r>
          </a:p>
        </p:txBody>
      </p:sp>
      <p:sp>
        <p:nvSpPr>
          <p:cNvPr id="85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dirty="0"/>
              <a:t>Формирование культуры безопасности труда в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317169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85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sz="2400" dirty="0"/>
              <a:t>Инструменты культуры производственной безопасности,</a:t>
            </a:r>
            <a:br>
              <a:rPr lang="ru-RU" sz="2400" dirty="0"/>
            </a:br>
            <a:r>
              <a:rPr lang="ru-RU" sz="2400" dirty="0"/>
              <a:t> реализуемые в Обществе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91766" y="1156456"/>
            <a:ext cx="11944299" cy="2060494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3"/>
          <a:srcRect l="21256" r="61542" b="55944"/>
          <a:stretch/>
        </p:blipFill>
        <p:spPr>
          <a:xfrm>
            <a:off x="4229264" y="1282203"/>
            <a:ext cx="810773" cy="915340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155934" y="1265553"/>
            <a:ext cx="47273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Программа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мотивации работников </a:t>
            </a:r>
            <a:endParaRPr lang="ru-RU" sz="2200" b="1" dirty="0" smtClean="0">
              <a:solidFill>
                <a:srgbClr val="FFC000"/>
              </a:solidFill>
              <a:latin typeface="Arial Narrow" panose="020B0606020202030204" pitchFamily="34" charset="0"/>
            </a:endParaRPr>
          </a:p>
          <a:p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ООО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«Газпром трансгаз Сургут» </a:t>
            </a:r>
            <a:endParaRPr lang="ru-RU" sz="2200" b="1" dirty="0" smtClean="0">
              <a:solidFill>
                <a:srgbClr val="FFC000"/>
              </a:solidFill>
              <a:latin typeface="Arial Narrow" panose="020B0606020202030204" pitchFamily="34" charset="0"/>
            </a:endParaRPr>
          </a:p>
          <a:p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к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решению вопросов безопасности труда </a:t>
            </a:r>
            <a:r>
              <a:rPr lang="ru-RU" sz="2200" b="1" dirty="0" err="1" smtClean="0">
                <a:solidFill>
                  <a:srgbClr val="FFC000"/>
                </a:solidFill>
                <a:latin typeface="Arial Narrow" panose="020B0606020202030204" pitchFamily="34" charset="0"/>
              </a:rPr>
              <a:t>Пр</a:t>
            </a:r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23/34-008-2021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40038" y="1277958"/>
            <a:ext cx="69060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Программа определяет и устанавливает в Обществе систему мотивации работников, которая предусматривает, что персонал на рабочих местах берет на себя сознательную ответственность за аспекты производственной безопасности, которыми они управляют, включая ответственность за соблюдение всех применимых к их производственной деятельности требований безопасности.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599" y="3216950"/>
            <a:ext cx="1200846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Цель программы:</a:t>
            </a:r>
            <a:endParaRPr lang="ru-RU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В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овлечение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и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активное участие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работников в системе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управления производственной безопасностью.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Мотивация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и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заинтересованное отношение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работников к созданию и поддержанию безопасных и здоровых условий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труда,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содержанию в надлежащем состоянии инструментов и приспособлений, оборудования, зданий, сооружений и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объектов.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Воспитание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осознанной ответственности у работников за соблюдение всех применимых к их производственной деятельности требований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безопасности.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Развития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у работников устойчивого стиля безопасного поведения на производстве, развития навыков предвидения и предупреждения возникновения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происшествий.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М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атериального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стимулирования работников к выполнению требований по безопасному выполнению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работ.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55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85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sz="2400" dirty="0" smtClean="0"/>
              <a:t>Инструменты культуры производственной безопасности,</a:t>
            </a:r>
            <a:br>
              <a:rPr lang="ru-RU" sz="2400" dirty="0" smtClean="0"/>
            </a:br>
            <a:r>
              <a:rPr lang="ru-RU" sz="2400" dirty="0" smtClean="0"/>
              <a:t> реализуемые в Обществе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91766" y="1156456"/>
            <a:ext cx="11944299" cy="1012530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3"/>
          <a:srcRect l="21256" r="61542" b="55944"/>
          <a:stretch/>
        </p:blipFill>
        <p:spPr>
          <a:xfrm>
            <a:off x="11020095" y="1205051"/>
            <a:ext cx="810773" cy="915340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155934" y="1265553"/>
            <a:ext cx="110082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Программа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мотивации работников </a:t>
            </a:r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ООО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«Газпром трансгаз </a:t>
            </a:r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Сургут» к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решению вопросов безопасности труда </a:t>
            </a:r>
            <a:r>
              <a:rPr lang="ru-RU" sz="2200" b="1" dirty="0" err="1" smtClean="0">
                <a:solidFill>
                  <a:srgbClr val="FFC000"/>
                </a:solidFill>
                <a:latin typeface="Arial Narrow" panose="020B0606020202030204" pitchFamily="34" charset="0"/>
              </a:rPr>
              <a:t>Пр</a:t>
            </a:r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23/34-008-2021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028224" y="3429000"/>
            <a:ext cx="3744416" cy="260577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14649" y="2264168"/>
            <a:ext cx="3634841" cy="265673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6001" y="2301667"/>
            <a:ext cx="2769001" cy="386179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5064" y="2270900"/>
            <a:ext cx="2277540" cy="409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9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85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sz="2400" dirty="0" smtClean="0"/>
              <a:t>Инструменты культуры производственной безопасности,</a:t>
            </a:r>
            <a:br>
              <a:rPr lang="ru-RU" sz="2400" dirty="0" smtClean="0"/>
            </a:br>
            <a:r>
              <a:rPr lang="ru-RU" sz="2400" dirty="0" smtClean="0"/>
              <a:t> реализуемые в Обществе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91766" y="1156455"/>
            <a:ext cx="7804254" cy="1372535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3"/>
          <a:srcRect l="21256" r="61542" b="55944"/>
          <a:stretch/>
        </p:blipFill>
        <p:spPr>
          <a:xfrm>
            <a:off x="6975195" y="1265553"/>
            <a:ext cx="810773" cy="915340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155934" y="1265553"/>
            <a:ext cx="681926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ПРОГРАММА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мотивации работников </a:t>
            </a:r>
            <a:endParaRPr lang="ru-RU" sz="2200" b="1" dirty="0" smtClean="0">
              <a:solidFill>
                <a:srgbClr val="FFC000"/>
              </a:solidFill>
              <a:latin typeface="Arial Narrow" panose="020B0606020202030204" pitchFamily="34" charset="0"/>
            </a:endParaRPr>
          </a:p>
          <a:p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ООО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«</a:t>
            </a:r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Газпром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трансгаз </a:t>
            </a:r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Сургут» к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решению вопросов безопасности труда </a:t>
            </a:r>
            <a:r>
              <a:rPr lang="ru-RU" sz="2200" b="1" dirty="0" err="1" smtClean="0">
                <a:solidFill>
                  <a:srgbClr val="FFC000"/>
                </a:solidFill>
                <a:latin typeface="Arial Narrow" panose="020B0606020202030204" pitchFamily="34" charset="0"/>
              </a:rPr>
              <a:t>Пр</a:t>
            </a:r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23/34-008-2021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555" y="1166968"/>
            <a:ext cx="3794313" cy="50940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1766" y="2780868"/>
            <a:ext cx="769420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Определение </a:t>
            </a:r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победителей 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Программы </a:t>
            </a:r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следующих номинациях: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Передовик (на уровне филиала).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Активный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участник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(на уровне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Общества).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Лидер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(на уровне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Общества).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Филиал-лидер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(на уровне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Общества).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20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Победителям Программы в номинациях «Передовик», «Активный участник» и «Лидер» вручаются Дипломы и выплачивается денежное вознаграждение.</a:t>
            </a:r>
          </a:p>
          <a:p>
            <a:pPr algn="just"/>
            <a:endParaRPr lang="ru-RU" sz="20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Информация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о победителях Программы размещается корпоративном периодическом издании «Сибирский газовик».</a:t>
            </a:r>
          </a:p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855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/>
              <a:t>Инструменты культуры производственной безопасности,</a:t>
            </a:r>
            <a:br>
              <a:rPr lang="ru-RU" sz="2800" dirty="0"/>
            </a:br>
            <a:r>
              <a:rPr lang="ru-RU" sz="2800" dirty="0"/>
              <a:t> реализуемые в Обществе</a:t>
            </a:r>
            <a:endParaRPr lang="ru-RU" sz="2800" dirty="0">
              <a:solidFill>
                <a:srgbClr val="FFFFFF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1766" y="1156456"/>
            <a:ext cx="11944299" cy="915340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21256" r="61542" b="55944"/>
          <a:stretch/>
        </p:blipFill>
        <p:spPr>
          <a:xfrm>
            <a:off x="5915998" y="1156456"/>
            <a:ext cx="810773" cy="9153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55934" y="1265553"/>
            <a:ext cx="63000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ПОВЕДЕНЧЕСКИЙ </a:t>
            </a:r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АУДИТ БЕЗОПАСНОСТИ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. </a:t>
            </a:r>
            <a:endParaRPr lang="ru-RU" sz="2200" b="1" dirty="0" smtClean="0">
              <a:solidFill>
                <a:srgbClr val="FFC000"/>
              </a:solidFill>
              <a:latin typeface="Arial Narrow" panose="020B0606020202030204" pitchFamily="34" charset="0"/>
            </a:endParaRPr>
          </a:p>
          <a:p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ПРАВИЛА ПРОВЕДЕНИЯ</a:t>
            </a:r>
            <a:endParaRPr lang="ru-RU" sz="22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910528" y="1214016"/>
            <a:ext cx="46560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 Narrow"/>
                <a:ea typeface="Arial Narrow"/>
              </a:rPr>
              <a:t>Рекомендации Р Газпром 18000.3-009-2019</a:t>
            </a:r>
            <a:endParaRPr lang="en-US" sz="2000" b="1" dirty="0">
              <a:solidFill>
                <a:schemeClr val="bg1"/>
              </a:solidFill>
              <a:latin typeface="Arial Narrow"/>
              <a:ea typeface="Arial Narrow"/>
            </a:endParaRP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9699D0BD-2547-634B-9666-90BB87C5E7F3}"/>
              </a:ext>
            </a:extLst>
          </p:cNvPr>
          <p:cNvSpPr txBox="1"/>
          <p:nvPr/>
        </p:nvSpPr>
        <p:spPr>
          <a:xfrm>
            <a:off x="-32085" y="2120882"/>
            <a:ext cx="55800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 b="1" u="sng">
                <a:solidFill>
                  <a:schemeClr val="tx2"/>
                </a:solidFill>
                <a:latin typeface="Arial Narrow"/>
                <a:ea typeface="Arial Narrow"/>
              </a:defRPr>
            </a:lvl1pPr>
          </a:lstStyle>
          <a:p>
            <a:r>
              <a:rPr lang="ru-RU" sz="1800" u="none" dirty="0" smtClean="0">
                <a:solidFill>
                  <a:schemeClr val="bg1"/>
                </a:solidFill>
              </a:rPr>
              <a:t>Основные цели:</a:t>
            </a:r>
            <a:endParaRPr lang="ru-RU" sz="1800" u="none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800" b="0" u="none" dirty="0">
                <a:solidFill>
                  <a:schemeClr val="bg1"/>
                </a:solidFill>
              </a:rPr>
              <a:t>В</a:t>
            </a:r>
            <a:r>
              <a:rPr lang="ru-RU" sz="1800" b="0" u="none" dirty="0" smtClean="0">
                <a:solidFill>
                  <a:schemeClr val="bg1"/>
                </a:solidFill>
              </a:rPr>
              <a:t>ыявление</a:t>
            </a:r>
            <a:r>
              <a:rPr lang="ru-RU" sz="1800" b="0" u="none" dirty="0">
                <a:solidFill>
                  <a:schemeClr val="bg1"/>
                </a:solidFill>
              </a:rPr>
              <a:t>, предупреждение и предотвращение опасных действий и опасных </a:t>
            </a:r>
            <a:r>
              <a:rPr lang="ru-RU" sz="1800" b="0" u="none" dirty="0" smtClean="0">
                <a:solidFill>
                  <a:schemeClr val="bg1"/>
                </a:solidFill>
              </a:rPr>
              <a:t>условий</a:t>
            </a:r>
            <a:r>
              <a:rPr lang="ru-RU" sz="1800" b="0" u="none" dirty="0">
                <a:solidFill>
                  <a:schemeClr val="bg1"/>
                </a:solidFill>
              </a:rPr>
              <a:t>.</a:t>
            </a:r>
            <a:endParaRPr lang="ru-RU" sz="1800" b="0" u="none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800" b="0" u="none" dirty="0" smtClean="0">
                <a:solidFill>
                  <a:schemeClr val="bg1"/>
                </a:solidFill>
              </a:rPr>
              <a:t>Усиление </a:t>
            </a:r>
            <a:r>
              <a:rPr lang="ru-RU" sz="1800" b="0" u="none" dirty="0">
                <a:solidFill>
                  <a:schemeClr val="bg1"/>
                </a:solidFill>
              </a:rPr>
              <a:t>мотивации и повышение приверженности руководителей и работников вопросам безопасности за счет разъяснения в процессе аудита последствий поведения (опасных действий) и нахождения в опасных условиях </a:t>
            </a:r>
            <a:r>
              <a:rPr lang="ru-RU" sz="1800" b="0" u="none" dirty="0" smtClean="0">
                <a:solidFill>
                  <a:schemeClr val="bg1"/>
                </a:solidFill>
              </a:rPr>
              <a:t>работника.</a:t>
            </a:r>
            <a:endParaRPr lang="ru-RU" sz="1800" b="0" u="none" dirty="0">
              <a:solidFill>
                <a:schemeClr val="bg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997" y="2285194"/>
            <a:ext cx="6147930" cy="33938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4595033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Narrow"/>
                <a:ea typeface="Arial Narrow"/>
              </a:rPr>
              <a:t>Данные, </a:t>
            </a:r>
            <a:r>
              <a:rPr lang="ru-RU" dirty="0">
                <a:solidFill>
                  <a:schemeClr val="bg1"/>
                </a:solidFill>
                <a:latin typeface="Arial Narrow"/>
                <a:ea typeface="Arial Narrow"/>
              </a:rPr>
              <a:t>полученные по результатам </a:t>
            </a:r>
            <a:r>
              <a:rPr lang="ru-RU" dirty="0" smtClean="0">
                <a:solidFill>
                  <a:schemeClr val="bg1"/>
                </a:solidFill>
                <a:latin typeface="Arial Narrow"/>
                <a:ea typeface="Arial Narrow"/>
              </a:rPr>
              <a:t>ПАБ, </a:t>
            </a:r>
            <a:r>
              <a:rPr lang="ru-RU" dirty="0">
                <a:solidFill>
                  <a:schemeClr val="bg1"/>
                </a:solidFill>
                <a:latin typeface="Arial Narrow"/>
                <a:ea typeface="Arial Narrow"/>
              </a:rPr>
              <a:t>анализируются в электронном виде не реже чем раз в квартал структурными подразделениями производственной безопасности Общества</a:t>
            </a:r>
            <a:r>
              <a:rPr lang="ru-RU" dirty="0" smtClean="0">
                <a:solidFill>
                  <a:schemeClr val="bg1"/>
                </a:solidFill>
                <a:latin typeface="Arial Narrow"/>
                <a:ea typeface="Arial Narrow"/>
              </a:rPr>
              <a:t>.</a:t>
            </a:r>
          </a:p>
          <a:p>
            <a:endParaRPr lang="ru-RU" dirty="0" smtClean="0">
              <a:solidFill>
                <a:schemeClr val="bg1"/>
              </a:solidFill>
              <a:latin typeface="Arial Narrow"/>
              <a:ea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66271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/>
              <a:t>Инструменты культуры производственной безопасности,</a:t>
            </a:r>
            <a:br>
              <a:rPr lang="ru-RU" sz="2800" dirty="0"/>
            </a:br>
            <a:r>
              <a:rPr lang="ru-RU" sz="2800" dirty="0"/>
              <a:t> реализуемые в Обществе</a:t>
            </a:r>
            <a:endParaRPr lang="ru-RU" sz="2800" dirty="0">
              <a:solidFill>
                <a:srgbClr val="FFFFFF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26346" y="2932183"/>
            <a:ext cx="668165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Основная цель: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Мотивации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и заинтересованного отношения, повышения персональной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ответственности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работников к созданию и поддержанию безопасных и здоровых условий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труда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на каждом рабочем месте, содержанию в надлежащем состоянии инструментов и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приспособлений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, оборудования, зданий, сооружений и объектов, соблюдению требований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норм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, правил и инструкций по производственной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безопасности.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Воспитания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осознанной ответственности у работников за соблюдение всех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применимых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к их производственной деятельности требований безопасности.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1766" y="1156455"/>
            <a:ext cx="11944299" cy="1732539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21256" r="61542" b="55944"/>
          <a:stretch/>
        </p:blipFill>
        <p:spPr>
          <a:xfrm>
            <a:off x="4645725" y="1281446"/>
            <a:ext cx="810773" cy="9153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55934" y="1265553"/>
            <a:ext cx="46800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ПОЛОЖЕНИЕ об организации системы и проведении Дня безопасности в ООО «Газпром трансгаз Сургут» </a:t>
            </a:r>
          </a:p>
          <a:p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ПЛ 23/34-006-2020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449949" y="1156455"/>
            <a:ext cx="65861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Narrow"/>
                <a:ea typeface="Arial Narrow"/>
              </a:rPr>
              <a:t>Мероприятие, направленное </a:t>
            </a:r>
            <a:r>
              <a:rPr lang="ru-RU" sz="2000" b="1" dirty="0">
                <a:solidFill>
                  <a:schemeClr val="bg1"/>
                </a:solidFill>
                <a:latin typeface="Arial Narrow"/>
                <a:ea typeface="Arial Narrow"/>
              </a:rPr>
              <a:t>на предупреждение и снижение производственного травматизма и профессиональных заболеваний, улучшение производственной безопасности, повышение культуры безопасности, эффективности административно-производственного контроля</a:t>
            </a:r>
            <a:endParaRPr lang="en-US" sz="2000" b="1" dirty="0">
              <a:solidFill>
                <a:schemeClr val="bg1"/>
              </a:solidFill>
              <a:latin typeface="Arial Narrow"/>
              <a:ea typeface="Arial Narrow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313" y="2991910"/>
            <a:ext cx="5380751" cy="32812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94260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/>
              <a:t>Инструменты культуры производственной безопасности,</a:t>
            </a:r>
            <a:br>
              <a:rPr lang="ru-RU" sz="2800" dirty="0"/>
            </a:br>
            <a:r>
              <a:rPr lang="ru-RU" sz="2800" dirty="0"/>
              <a:t> реализуемые в Обществе</a:t>
            </a:r>
            <a:endParaRPr lang="ru-RU" sz="2800" dirty="0">
              <a:solidFill>
                <a:srgbClr val="FFFFFF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1766" y="1156455"/>
            <a:ext cx="11944299" cy="1472213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/>
          <a:srcRect l="21256" r="61542" b="55944"/>
          <a:stretch/>
        </p:blipFill>
        <p:spPr>
          <a:xfrm>
            <a:off x="6880050" y="1178416"/>
            <a:ext cx="810773" cy="91534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91766" y="1182118"/>
            <a:ext cx="69042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ПОЛОЖЕНИЕ об организации системы предупреждения и контроля нарушений требований производственной безопасности в ООО «Газпром трансгаз Сургут» </a:t>
            </a:r>
            <a:endParaRPr lang="ru-RU" sz="2200" b="1" dirty="0" smtClean="0">
              <a:solidFill>
                <a:srgbClr val="FFC000"/>
              </a:solidFill>
              <a:latin typeface="Arial Narrow" panose="020B0606020202030204" pitchFamily="34" charset="0"/>
            </a:endParaRPr>
          </a:p>
          <a:p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ПЛ </a:t>
            </a:r>
            <a:r>
              <a:rPr lang="ru-RU" sz="2200" b="1" dirty="0">
                <a:solidFill>
                  <a:srgbClr val="FFC000"/>
                </a:solidFill>
                <a:latin typeface="Arial Narrow" panose="020B0606020202030204" pitchFamily="34" charset="0"/>
              </a:rPr>
              <a:t>23/34-013-2021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896020" y="1156455"/>
            <a:ext cx="3934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Narrow"/>
                <a:ea typeface="Arial Narrow"/>
              </a:rPr>
              <a:t>Определяет единый </a:t>
            </a:r>
            <a:r>
              <a:rPr lang="ru-RU" sz="2000" b="1" dirty="0">
                <a:solidFill>
                  <a:schemeClr val="bg1"/>
                </a:solidFill>
                <a:latin typeface="Arial Narrow"/>
                <a:ea typeface="Arial Narrow"/>
              </a:rPr>
              <a:t>порядок применения предупредительных талонов по  производственной  безопасности  </a:t>
            </a:r>
            <a:r>
              <a:rPr lang="ru-RU" sz="2000" b="1" dirty="0" smtClean="0">
                <a:solidFill>
                  <a:schemeClr val="bg1"/>
                </a:solidFill>
                <a:latin typeface="Arial Narrow"/>
                <a:ea typeface="Arial Narrow"/>
              </a:rPr>
              <a:t>в Обществе</a:t>
            </a:r>
            <a:endParaRPr lang="en-US" sz="2000" b="1" dirty="0">
              <a:solidFill>
                <a:schemeClr val="bg1"/>
              </a:solidFill>
              <a:latin typeface="Arial Narrow"/>
              <a:ea typeface="Arial Narrow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" y="2650629"/>
            <a:ext cx="66102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Основная цель: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Мотивации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и заинтересованного отношения, повышения персональной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ответственности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работников к созданию и поддержанию безопасных и здоровых условий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труда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на каждом рабочем месте, содержанию в надлежащем состоянии инструментов и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приспособлений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, оборудования, зданий, сооружений и объектов, соблюдению требований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норм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, правил и инструкций по производственной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безопасности.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Воспитания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осознанной ответственности у работников за соблюдение всех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применимых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к их производственной деятельности требований безопасности.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6005" y="2800275"/>
            <a:ext cx="2310859" cy="155358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455" y="4820075"/>
            <a:ext cx="2130802" cy="142655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7666" y="4021553"/>
            <a:ext cx="2128587" cy="142385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6084" y="2800275"/>
            <a:ext cx="2128450" cy="142256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9512" y="3657879"/>
            <a:ext cx="2331512" cy="156223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5436" y="4702961"/>
            <a:ext cx="2331513" cy="155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0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/>
              <a:t>Инструменты культуры производственной безопасности,</a:t>
            </a:r>
            <a:br>
              <a:rPr lang="ru-RU" sz="2800" dirty="0"/>
            </a:br>
            <a:r>
              <a:rPr lang="ru-RU" sz="2800" dirty="0"/>
              <a:t> реализуемые в Обществе</a:t>
            </a:r>
            <a:endParaRPr lang="ru-RU" sz="2800" dirty="0">
              <a:solidFill>
                <a:srgbClr val="FFFFFF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-3874" y="2179720"/>
            <a:ext cx="56585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Основная цель: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обеспечение эффективного внешнего и внутреннего обмена информацией о происшествиях.</a:t>
            </a:r>
          </a:p>
          <a:p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Информационные листки «Внимание!» используют на информационных стендах по производственной безопасности.</a:t>
            </a:r>
          </a:p>
          <a:p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Информирование персонала о происшествиях реализуется в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рамках проведения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Дней безопасности с доведением листков «Внимание!».</a:t>
            </a:r>
          </a:p>
          <a:p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ru-RU" sz="20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1766" y="1156456"/>
            <a:ext cx="11944299" cy="915340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l="21256" r="61542" b="55944"/>
          <a:stretch/>
        </p:blipFill>
        <p:spPr>
          <a:xfrm>
            <a:off x="5658528" y="1156456"/>
            <a:ext cx="810773" cy="91534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55934" y="1265553"/>
            <a:ext cx="63000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ПОРЯДОК ИНФОРМИРОВАНИЯ ПЕРСОНАЛА</a:t>
            </a:r>
          </a:p>
          <a:p>
            <a:r>
              <a:rPr lang="ru-RU" sz="22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О ПРОИШЕСТВИЯХ</a:t>
            </a:r>
            <a:endParaRPr lang="ru-RU" sz="22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910528" y="1214016"/>
            <a:ext cx="46560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 Narrow"/>
                <a:ea typeface="Arial Narrow"/>
              </a:rPr>
              <a:t>Рекомендации Р Газпром </a:t>
            </a:r>
            <a:r>
              <a:rPr lang="ru-RU" sz="2000" b="1" dirty="0" smtClean="0">
                <a:solidFill>
                  <a:schemeClr val="bg1"/>
                </a:solidFill>
                <a:latin typeface="Arial Narrow"/>
                <a:ea typeface="Arial Narrow"/>
              </a:rPr>
              <a:t>18000.2-017-2021</a:t>
            </a:r>
            <a:endParaRPr lang="en-US" sz="2000" b="1" dirty="0">
              <a:solidFill>
                <a:schemeClr val="bg1"/>
              </a:solidFill>
              <a:latin typeface="Arial Narrow"/>
              <a:ea typeface="Arial Narrow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997" y="2222626"/>
            <a:ext cx="2942892" cy="411313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8614" y="2230674"/>
            <a:ext cx="3147451" cy="41081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85097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sz="2400" dirty="0"/>
              <a:t>Инструменты культуры производственной безопасности,</a:t>
            </a:r>
            <a:br>
              <a:rPr lang="ru-RU" sz="2400" dirty="0"/>
            </a:br>
            <a:r>
              <a:rPr lang="ru-RU" sz="2400" dirty="0"/>
              <a:t> реализуемые в Обществе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749" y="2142510"/>
            <a:ext cx="5812192" cy="413080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6" name="Прямоугольник 15"/>
          <p:cNvSpPr/>
          <p:nvPr/>
        </p:nvSpPr>
        <p:spPr>
          <a:xfrm>
            <a:off x="91766" y="1156456"/>
            <a:ext cx="11944299" cy="915340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/>
          <a:srcRect l="21256" r="61542" b="55944"/>
          <a:stretch/>
        </p:blipFill>
        <p:spPr>
          <a:xfrm>
            <a:off x="6726007" y="1133919"/>
            <a:ext cx="810773" cy="91534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99760" y="1352516"/>
            <a:ext cx="63000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КЛЮЧЕВЫЕ ПРАВИЛА БЕЗОПАСНОСТИ</a:t>
            </a:r>
            <a:endParaRPr lang="ru-RU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076022" y="1238564"/>
            <a:ext cx="35100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Narrow"/>
                <a:ea typeface="Arial Narrow"/>
              </a:rPr>
              <a:t>Распоряжение ПАО «Газпром» 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Arial Narrow"/>
                <a:ea typeface="Arial Narrow"/>
              </a:rPr>
              <a:t>от </a:t>
            </a:r>
            <a:r>
              <a:rPr lang="ru-RU" sz="2000" b="1" dirty="0">
                <a:solidFill>
                  <a:schemeClr val="bg1"/>
                </a:solidFill>
                <a:latin typeface="Arial Narrow"/>
                <a:ea typeface="Arial Narrow"/>
              </a:rPr>
              <a:t>«</a:t>
            </a:r>
            <a:r>
              <a:rPr lang="ru-RU" sz="2000" b="1" dirty="0" smtClean="0">
                <a:solidFill>
                  <a:schemeClr val="bg1"/>
                </a:solidFill>
                <a:latin typeface="Arial Narrow"/>
                <a:ea typeface="Arial Narrow"/>
              </a:rPr>
              <a:t>30» августа 2016 г</a:t>
            </a:r>
            <a:r>
              <a:rPr lang="ru-RU" sz="2000" b="1" dirty="0">
                <a:solidFill>
                  <a:schemeClr val="bg1"/>
                </a:solidFill>
                <a:latin typeface="Arial Narrow"/>
                <a:ea typeface="Arial Narrow"/>
              </a:rPr>
              <a:t>. №</a:t>
            </a:r>
            <a:r>
              <a:rPr lang="ru-RU" sz="2000" b="1" dirty="0" smtClean="0">
                <a:solidFill>
                  <a:schemeClr val="bg1"/>
                </a:solidFill>
                <a:latin typeface="Arial Narrow"/>
                <a:ea typeface="Arial Narrow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Arial Narrow"/>
                <a:ea typeface="Arial Narrow"/>
              </a:rPr>
              <a:t>274</a:t>
            </a:r>
            <a:endParaRPr lang="en-US" sz="2000" b="1" dirty="0">
              <a:solidFill>
                <a:schemeClr val="bg1"/>
              </a:solidFill>
              <a:latin typeface="Arial Narrow"/>
              <a:ea typeface="Arial Narrow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1766" y="2107164"/>
            <a:ext cx="59142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Narrow"/>
                <a:ea typeface="Arial Narrow"/>
              </a:rPr>
              <a:t>Основные цели: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П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овышение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культуры безопасности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работников.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Определение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единых минимальных требований к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безопасному поведению работников.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Предупреждение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происшествий с участием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работников.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Информирование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работников о недопустимости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действий, которые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могут привести к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происшествиям.</a:t>
            </a:r>
            <a:endParaRPr lang="ru-RU" sz="2000" dirty="0">
              <a:solidFill>
                <a:schemeClr val="bg1"/>
              </a:solidFill>
              <a:latin typeface="Arial Narrow"/>
              <a:ea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43386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sz="2400" dirty="0"/>
              <a:t>Инструменты культуры производственной безопасности,</a:t>
            </a:r>
            <a:br>
              <a:rPr lang="ru-RU" sz="2400" dirty="0"/>
            </a:br>
            <a:r>
              <a:rPr lang="ru-RU" sz="2400" dirty="0"/>
              <a:t> реализуемые в Обществе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1766" y="1156456"/>
            <a:ext cx="11944299" cy="1631216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/>
          <a:srcRect l="21256" r="61542" b="55944"/>
          <a:stretch/>
        </p:blipFill>
        <p:spPr>
          <a:xfrm>
            <a:off x="6448902" y="1195493"/>
            <a:ext cx="810773" cy="91534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91766" y="1156456"/>
            <a:ext cx="67242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C000"/>
                </a:solidFill>
                <a:latin typeface="Arial Narrow" panose="020B0606020202030204" pitchFamily="34" charset="0"/>
              </a:rPr>
              <a:t>ПОЛОЖЕНИЕ </a:t>
            </a:r>
            <a:r>
              <a:rPr lang="ru-RU" sz="20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по </a:t>
            </a:r>
            <a:r>
              <a:rPr lang="ru-RU" sz="2000" b="1" dirty="0">
                <a:solidFill>
                  <a:srgbClr val="FFC000"/>
                </a:solidFill>
                <a:latin typeface="Arial Narrow" panose="020B0606020202030204" pitchFamily="34" charset="0"/>
              </a:rPr>
              <a:t>организации и осуществлению административно-производственного контроля за соблюдением требований производственной безопасности </a:t>
            </a:r>
            <a:r>
              <a:rPr lang="ru-RU" sz="20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ООО </a:t>
            </a:r>
            <a:r>
              <a:rPr lang="ru-RU" sz="2000" b="1" dirty="0">
                <a:solidFill>
                  <a:srgbClr val="FFC000"/>
                </a:solidFill>
                <a:latin typeface="Arial Narrow" panose="020B0606020202030204" pitchFamily="34" charset="0"/>
              </a:rPr>
              <a:t>«Газпром трансгаз Сургут</a:t>
            </a:r>
            <a:r>
              <a:rPr lang="ru-RU" sz="20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»</a:t>
            </a:r>
          </a:p>
          <a:p>
            <a:r>
              <a:rPr lang="ru-RU" sz="2000" b="1" dirty="0">
                <a:solidFill>
                  <a:srgbClr val="FFC000"/>
                </a:solidFill>
                <a:latin typeface="Arial Narrow" panose="020B0606020202030204" pitchFamily="34" charset="0"/>
              </a:rPr>
              <a:t>ПЛ </a:t>
            </a:r>
            <a:r>
              <a:rPr lang="ru-RU" sz="20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23/34-008-2020</a:t>
            </a:r>
            <a:endParaRPr lang="ru-RU" sz="20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266013" y="1156456"/>
            <a:ext cx="47700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Определение 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порядка организации  и  осуществления  в 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Обществе 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административно-производственного контроля за соблюдением требований производственной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безопасности</a:t>
            </a:r>
            <a:endParaRPr lang="en-US" sz="2000" dirty="0">
              <a:solidFill>
                <a:schemeClr val="bg1"/>
              </a:solidFill>
              <a:latin typeface="Arial Narrow"/>
              <a:ea typeface="Arial Narrow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8367" y="2787672"/>
            <a:ext cx="118308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Narrow"/>
                <a:ea typeface="Arial Narrow"/>
              </a:rPr>
              <a:t>Включает: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chemeClr val="bg1"/>
                </a:solidFill>
                <a:latin typeface="Arial Narrow"/>
                <a:ea typeface="Arial Narrow"/>
              </a:rPr>
              <a:t>Предупреждающий </a:t>
            </a:r>
            <a:r>
              <a:rPr lang="ru-RU" sz="2000" b="1" dirty="0">
                <a:solidFill>
                  <a:schemeClr val="bg1"/>
                </a:solidFill>
                <a:latin typeface="Arial Narrow"/>
                <a:ea typeface="Arial Narrow"/>
              </a:rPr>
              <a:t>мониторинг возможных происшествий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, а также 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получение 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информации  и 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оценка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результативности  деятельности  Общества  по управлению  рисками  в  области  производственной  безопасности  до  возникновения несчастных  случаев и опасных событий.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Контроль 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за  состоянием  охраны  труда,  в  том  числе  наблюдение  за производственной средой, в том числе организацию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труда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.</a:t>
            </a:r>
            <a:endParaRPr lang="ru-RU" sz="2000" dirty="0" smtClean="0">
              <a:solidFill>
                <a:schemeClr val="bg1"/>
              </a:solidFill>
              <a:latin typeface="Arial Narrow"/>
              <a:ea typeface="Arial Narrow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Производственный 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контроль  за  соблюдением  требований  промышленной безопасности при эксплуатации опасных производственных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объектов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.</a:t>
            </a:r>
            <a:endParaRPr lang="ru-RU" sz="2000" dirty="0" smtClean="0">
              <a:solidFill>
                <a:schemeClr val="bg1"/>
              </a:solidFill>
              <a:latin typeface="Arial Narrow"/>
              <a:ea typeface="Arial Narrow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К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онтроль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за состоянием пожарной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безопасности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.</a:t>
            </a:r>
            <a:endParaRPr lang="ru-RU" sz="2000" dirty="0" smtClean="0">
              <a:solidFill>
                <a:schemeClr val="bg1"/>
              </a:solidFill>
              <a:latin typeface="Arial Narrow"/>
              <a:ea typeface="Arial Narrow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К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онтроль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за безопасностью дорожного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движения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.</a:t>
            </a:r>
            <a:endParaRPr lang="ru-RU" sz="2000" dirty="0" smtClean="0">
              <a:solidFill>
                <a:schemeClr val="bg1"/>
              </a:solidFill>
              <a:latin typeface="Arial Narrow"/>
              <a:ea typeface="Arial Narrow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О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братную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связь по вопросам производственной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361740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sz="2400" dirty="0"/>
              <a:t>Инструменты культуры производственной безопасности,</a:t>
            </a:r>
            <a:br>
              <a:rPr lang="ru-RU" sz="2400" dirty="0"/>
            </a:br>
            <a:r>
              <a:rPr lang="ru-RU" sz="2400" dirty="0"/>
              <a:t> реализуемые в Обществе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64" y="1221802"/>
            <a:ext cx="116967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5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sz="2400" dirty="0"/>
              <a:t>Инструменты культуры производственной безопасности,</a:t>
            </a:r>
            <a:br>
              <a:rPr lang="ru-RU" sz="2400" dirty="0"/>
            </a:br>
            <a:r>
              <a:rPr lang="ru-RU" sz="2400" dirty="0"/>
              <a:t> реализуемые в Обществе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1766" y="1156456"/>
            <a:ext cx="11944299" cy="1192532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/>
          <a:srcRect l="21256" r="61542" b="55944"/>
          <a:stretch/>
        </p:blipFill>
        <p:spPr>
          <a:xfrm>
            <a:off x="5880861" y="1193299"/>
            <a:ext cx="810773" cy="91534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91766" y="1233632"/>
            <a:ext cx="59207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C000"/>
                </a:solidFill>
                <a:latin typeface="Arial Narrow" panose="020B0606020202030204" pitchFamily="34" charset="0"/>
              </a:rPr>
              <a:t>ПОЛОЖЕНИЕ </a:t>
            </a:r>
            <a:r>
              <a:rPr lang="ru-RU" sz="20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об уполномоченном по охране труда Объединенной первичной профсоюзной организации «Газпром трансгаз Сургут профсоюз»</a:t>
            </a:r>
            <a:endParaRPr lang="ru-RU" sz="20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613667" y="1189145"/>
            <a:ext cx="55003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Утверждено постановлением профсоюзного 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комитета </a:t>
            </a:r>
            <a:r>
              <a:rPr lang="ru-RU" sz="2000" dirty="0">
                <a:solidFill>
                  <a:schemeClr val="bg1"/>
                </a:solidFill>
                <a:latin typeface="Arial Narrow"/>
                <a:ea typeface="Arial Narrow"/>
              </a:rPr>
              <a:t>ОППО «Газпром трансгаз Сургут профсоюз</a:t>
            </a:r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»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Arial Narrow"/>
                <a:ea typeface="Arial Narrow"/>
              </a:rPr>
              <a:t>от 14.02.2019 № 21-9</a:t>
            </a:r>
            <a:endParaRPr lang="en-US" sz="2000" dirty="0">
              <a:solidFill>
                <a:schemeClr val="bg1"/>
              </a:solidFill>
              <a:latin typeface="Arial Narrow"/>
              <a:ea typeface="Arial Narrow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757" y="2348988"/>
            <a:ext cx="931627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  <a:ea typeface="Arial Narrow"/>
              </a:rPr>
              <a:t>Деятельность уполномоченного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ea typeface="Arial Narrow"/>
              </a:rPr>
              <a:t> является одной из форм участия работников в управлении организацией в области охраны труда, составной частью профсоюзного контроля за охраной труда, экологией и здоровьем работников. Его работа строится на принципах социального партнерства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  <a:ea typeface="Arial Narrow"/>
              </a:rPr>
              <a:t>.</a:t>
            </a:r>
          </a:p>
          <a:p>
            <a:endParaRPr lang="ru-RU" dirty="0">
              <a:solidFill>
                <a:schemeClr val="bg1"/>
              </a:solidFill>
              <a:latin typeface="Arial Narrow" panose="020B0606020202030204" pitchFamily="34" charset="0"/>
              <a:ea typeface="Arial Narrow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  <a:ea typeface="Arial Narrow"/>
              </a:rPr>
              <a:t>Одной из основных задач уполномоченного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ea typeface="Arial Narrow"/>
              </a:rPr>
              <a:t>является информирование работников структурного подразделения, в котором он является уполномоченным, о выявленных нарушениях требований безопасности при проведении работ, состоянии условий и охраны труда в филиале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  <a:ea typeface="Arial Narrow"/>
              </a:rPr>
              <a:t>, 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ea typeface="Arial Narrow"/>
              </a:rPr>
              <a:t>о наличии вредных и (или) опасных производственных факторов, существующем риске повреждения здоровья и полагающихся работникам компенсациях за работу во вредных и (или) опасных условиях труда, средствах индивидуальной защиты, о проводимых мероприятиях по улучшению условий и охраны труда, профилактике производственного травматизма и профессиональных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  <a:ea typeface="Arial Narrow"/>
              </a:rPr>
              <a:t>заболеваний.</a:t>
            </a:r>
          </a:p>
          <a:p>
            <a:endParaRPr lang="ru-RU" dirty="0" smtClean="0">
              <a:solidFill>
                <a:schemeClr val="bg1"/>
              </a:solidFill>
              <a:latin typeface="Arial Narrow" panose="020B0606020202030204" pitchFamily="34" charset="0"/>
              <a:ea typeface="Arial Narrow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  <a:ea typeface="Arial Narrow"/>
              </a:rPr>
              <a:t>На сегодняшний день в Обществе выполняют свои функции 282 уполномоченных по охране труда.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  <a:ea typeface="Arial Narrow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3850" y="2449737"/>
            <a:ext cx="2700030" cy="38188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64580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sz="2400" dirty="0"/>
              <a:t>Направления деятельности в рамках развития культуры производственной </a:t>
            </a:r>
            <a:r>
              <a:rPr lang="ru-RU" sz="2400" dirty="0" smtClean="0"/>
              <a:t>безопасности в Обществе</a:t>
            </a:r>
            <a:endParaRPr lang="ru-RU" sz="2400" dirty="0"/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984773417"/>
              </p:ext>
            </p:extLst>
          </p:nvPr>
        </p:nvGraphicFramePr>
        <p:xfrm>
          <a:off x="818907" y="979044"/>
          <a:ext cx="10407149" cy="5098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Овал 12"/>
          <p:cNvSpPr/>
          <p:nvPr/>
        </p:nvSpPr>
        <p:spPr bwMode="auto">
          <a:xfrm>
            <a:off x="5310081" y="2904190"/>
            <a:ext cx="1424799" cy="1248576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7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74762" y="3205312"/>
            <a:ext cx="1095436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Культура ПБ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53675" y="5663168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600" b="1" i="0" u="none" strike="noStrike" kern="1200" spc="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bg1"/>
                </a:solidFill>
              </a:rPr>
              <a:t>Постоянное обучение,
в том числе руководителей всех уровней</a:t>
            </a:r>
          </a:p>
        </p:txBody>
      </p:sp>
    </p:spTree>
    <p:extLst>
      <p:ext uri="{BB962C8B-B14F-4D97-AF65-F5344CB8AC3E}">
        <p14:creationId xmlns:p14="http://schemas.microsoft.com/office/powerpoint/2010/main" val="54765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dirty="0" smtClean="0"/>
              <a:t>Сертификат соответствия </a:t>
            </a:r>
            <a:r>
              <a:rPr lang="en-US" dirty="0"/>
              <a:t>ISO 45001:2018 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5933" y="1405677"/>
            <a:ext cx="486005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2020 году Ассоциацией по сертификации «Русский Регистр» в Обществе проведен сертификационный аудит соответствия ЕСУПБ ПАО «Газпром» требованиям международного стандарта 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ISO 45001:2018 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«Система менеджмента охраны здоровья и безопасности труда».</a:t>
            </a:r>
          </a:p>
          <a:p>
            <a:endParaRPr lang="ru-RU" sz="24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Обществу выдан сертификат соответствия </a:t>
            </a: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№ 20.1876.026-17 от 08.12.2020.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6029" y="1290519"/>
            <a:ext cx="3433038" cy="4785156"/>
          </a:xfrm>
          <a:prstGeom prst="rect">
            <a:avLst/>
          </a:prstGeom>
          <a:ln w="9525"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989" y="1290519"/>
            <a:ext cx="3420038" cy="4767037"/>
          </a:xfrm>
          <a:prstGeom prst="rect">
            <a:avLst/>
          </a:prstGeom>
          <a:ln w="9525"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78516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23.11.2022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8800" y="126066"/>
            <a:ext cx="9762068" cy="881385"/>
          </a:xfrm>
        </p:spPr>
        <p:txBody>
          <a:bodyPr lIns="0" tIns="0" rIns="0" bIns="0" anchor="ctr" anchorCtr="0"/>
          <a:lstStyle/>
          <a:p>
            <a:pPr algn="ctr"/>
            <a:r>
              <a:rPr lang="ru-RU" dirty="0"/>
              <a:t>Всероссийский конкурс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/>
              <a:t>Российская </a:t>
            </a:r>
            <a:r>
              <a:rPr lang="ru-RU" dirty="0" smtClean="0"/>
              <a:t>организация высокой </a:t>
            </a:r>
            <a:r>
              <a:rPr lang="ru-RU" dirty="0"/>
              <a:t>социальной эффективности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684" r="2684"/>
          <a:stretch/>
        </p:blipFill>
        <p:spPr>
          <a:xfrm>
            <a:off x="5023516" y="1183516"/>
            <a:ext cx="6807352" cy="508543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5" name="Прямоугольник 4"/>
          <p:cNvSpPr/>
          <p:nvPr/>
        </p:nvSpPr>
        <p:spPr>
          <a:xfrm>
            <a:off x="37796" y="1195831"/>
            <a:ext cx="483598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Управление по эксплуатации зданий и сооружений </a:t>
            </a:r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ООО </a:t>
            </a: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«Газпром трансгаз Сургут</a:t>
            </a: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» - </a:t>
            </a:r>
          </a:p>
          <a:p>
            <a:pPr>
              <a:spcBef>
                <a:spcPts val="60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</a:t>
            </a:r>
            <a:r>
              <a:rPr 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место </a:t>
            </a: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номинации </a:t>
            </a: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«За сокращение производственного травматизма и профессиональной заболеваемости в организациях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производственной </a:t>
            </a: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сферы</a:t>
            </a: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».</a:t>
            </a:r>
          </a:p>
          <a:p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филиале отсутствует производственный травматизм с 2012 года.</a:t>
            </a:r>
          </a:p>
          <a:p>
            <a:endParaRPr lang="ru-RU" sz="20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Численность работающих – 504 человека.</a:t>
            </a:r>
            <a:endParaRPr lang="ru-RU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58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</a:t>
            </a:r>
            <a:r>
              <a:rPr lang="ru-RU" dirty="0" smtClean="0"/>
              <a:t>23.11.2022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8800" y="126066"/>
            <a:ext cx="9762068" cy="881385"/>
          </a:xfrm>
        </p:spPr>
        <p:txBody>
          <a:bodyPr lIns="0" tIns="0" rIns="0" bIns="0" anchor="ctr" anchorCtr="0"/>
          <a:lstStyle/>
          <a:p>
            <a:pPr algn="ctr"/>
            <a:r>
              <a:rPr lang="ru-RU" dirty="0"/>
              <a:t>Всероссийский конкурс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/>
              <a:t>Российская </a:t>
            </a:r>
            <a:r>
              <a:rPr lang="ru-RU" dirty="0" smtClean="0"/>
              <a:t>организация высокой </a:t>
            </a:r>
            <a:r>
              <a:rPr lang="ru-RU" dirty="0"/>
              <a:t>социальной эффективности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958" y="1143409"/>
            <a:ext cx="7763511" cy="516564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73780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</a:t>
            </a:r>
            <a:r>
              <a:rPr lang="ru-RU" dirty="0" smtClean="0"/>
              <a:t>23.11.2022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8800" y="126066"/>
            <a:ext cx="9762068" cy="881385"/>
          </a:xfrm>
        </p:spPr>
        <p:txBody>
          <a:bodyPr lIns="0" tIns="0" rIns="0" bIns="0" anchor="ctr" anchorCtr="0"/>
          <a:lstStyle/>
          <a:p>
            <a:pPr algn="ctr"/>
            <a:r>
              <a:rPr lang="ru-RU" dirty="0"/>
              <a:t>Всероссийский конкурс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/>
              <a:t>Российская </a:t>
            </a:r>
            <a:r>
              <a:rPr lang="ru-RU" dirty="0" smtClean="0"/>
              <a:t>организация высокой </a:t>
            </a:r>
            <a:r>
              <a:rPr lang="ru-RU" dirty="0"/>
              <a:t>социальной эффективности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957" y="1128363"/>
            <a:ext cx="7808207" cy="51957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93257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1"/>
          </p:nvPr>
        </p:nvSpPr>
        <p:spPr>
          <a:xfrm>
            <a:off x="2068801" y="6445017"/>
            <a:ext cx="9762067" cy="356572"/>
          </a:xfrm>
        </p:spPr>
        <p:txBody>
          <a:bodyPr/>
          <a:lstStyle/>
          <a:p>
            <a:r>
              <a:rPr lang="ru-RU" dirty="0"/>
              <a:t>Межведомственная комиссия по охране труда при Правительстве ХМАО-Югры </a:t>
            </a:r>
            <a:r>
              <a:rPr lang="ru-RU" dirty="0" smtClean="0"/>
              <a:t>23.11.2022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405959" y="2168986"/>
            <a:ext cx="74700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СПАСИБО ЗА ВНИМАНИЕ</a:t>
            </a:r>
            <a:endParaRPr lang="ru-RU" sz="5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970" y="3602592"/>
            <a:ext cx="59245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3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ургут">
  <a:themeElements>
    <a:clrScheme name="сургут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ургут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сургут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ргут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ргут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ргут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ргут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ргут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ргут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ргут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ргут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ргут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ргут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ргут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3990</TotalTime>
  <Words>2347</Words>
  <Application>Microsoft Office PowerPoint</Application>
  <PresentationFormat>Широкоэкранный</PresentationFormat>
  <Paragraphs>288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Arial Narrow</vt:lpstr>
      <vt:lpstr>Calibri</vt:lpstr>
      <vt:lpstr>Times New Roman</vt:lpstr>
      <vt:lpstr>Wingdings</vt:lpstr>
      <vt:lpstr>13_Специальное оформление</vt:lpstr>
      <vt:lpstr>сургут</vt:lpstr>
      <vt:lpstr>6_Специальное оформление</vt:lpstr>
      <vt:lpstr>Презентация PowerPoint</vt:lpstr>
      <vt:lpstr>Основные сведения ООО «Газпром трансгаз Сургут»</vt:lpstr>
      <vt:lpstr>Сведения о системой управления производственной безопасностью</vt:lpstr>
      <vt:lpstr>Элементы Единой системы управления производственной безопасностью  ПАО «Газпром» </vt:lpstr>
      <vt:lpstr>ПОЛИТИКА ПАО «ГАЗПРОМ» В ОБЛАСТИ ОХРАНЫ ТРУДА, ПРОМЫШЛЕННОЙ И ПОЖАРНОЙ БЕЗОПАСНОСТИ, БЕЗОПАСНОСТИ ДОРОЖНОГО ДВИЖЕНИЯ</vt:lpstr>
      <vt:lpstr>Сведения о пострадавших при несчастных случаях в     ООО «Газпром трансгаз Сургут» за период 2015-2021 гг.</vt:lpstr>
      <vt:lpstr>Стратегия развития ЕСУПБ в ПАО «Газпром» на период 2021-2030 годов</vt:lpstr>
      <vt:lpstr>Формирование культуры безопасности труда в организации</vt:lpstr>
      <vt:lpstr>Формирование культуры безопасности труда в организации</vt:lpstr>
      <vt:lpstr>Инструменты культуры производственной безопасности,  реализуемые в Обществе</vt:lpstr>
      <vt:lpstr>Инструменты культуры производственной безопасности,  реализуемые в Обществе</vt:lpstr>
      <vt:lpstr>Инструменты культуры производственной безопасности,  реализуемые в Обществе</vt:lpstr>
      <vt:lpstr>Инструменты культуры производственной безопасности,  реализуемые в Обществе</vt:lpstr>
      <vt:lpstr>Инструменты культуры производственной безопасности,  реализуемые в Обществе</vt:lpstr>
      <vt:lpstr>Инструменты культуры производственной безопасности,  реализуемые в Обществе</vt:lpstr>
      <vt:lpstr>Инструменты культуры производственной безопасности,  реализуемые в Обществе</vt:lpstr>
      <vt:lpstr>Инструменты культуры производственной безопасности,  реализуемые в Обществе</vt:lpstr>
      <vt:lpstr>Инструменты культуры производственной безопасности,  реализуемые в Обществе</vt:lpstr>
      <vt:lpstr>Инструменты культуры производственной безопасности,  реализуемые в Обществе</vt:lpstr>
      <vt:lpstr>Инструменты культуры производственной безопасности,  реализуемые в Обществе</vt:lpstr>
      <vt:lpstr>Направления деятельности в рамках развития культуры производственной безопасности в Обществе</vt:lpstr>
      <vt:lpstr>Сертификат соответствия ISO 45001:2018 </vt:lpstr>
      <vt:lpstr>Всероссийский конкурс  «Российская организация высокой социальной эффективности»</vt:lpstr>
      <vt:lpstr>Всероссийский конкурс  «Российская организация высокой социальной эффективности»</vt:lpstr>
      <vt:lpstr>Всероссийский конкурс  «Российская организация высокой социальной эффективности»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ПРОВЕРКИ НАДЗОРНЫХ ОРГАНОВ</dc:title>
  <dc:creator>Прокопенко Сергей Александрович</dc:creator>
  <cp:lastModifiedBy>Решетова Любовь Анатольевна</cp:lastModifiedBy>
  <cp:revision>185</cp:revision>
  <cp:lastPrinted>2022-11-10T09:46:10Z</cp:lastPrinted>
  <dcterms:created xsi:type="dcterms:W3CDTF">2022-10-07T09:05:53Z</dcterms:created>
  <dcterms:modified xsi:type="dcterms:W3CDTF">2022-12-12T09:45:16Z</dcterms:modified>
</cp:coreProperties>
</file>